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118_FBA8F15C.xml" ContentType="application/vnd.ms-powerpoint.comment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omments/modernComment_14D_FFB9A48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68" r:id="rId3"/>
  </p:sldMasterIdLst>
  <p:notesMasterIdLst>
    <p:notesMasterId r:id="rId84"/>
  </p:notesMasterIdLst>
  <p:handoutMasterIdLst>
    <p:handoutMasterId r:id="rId85"/>
  </p:handoutMasterIdLst>
  <p:sldIdLst>
    <p:sldId id="256" r:id="rId4"/>
    <p:sldId id="257" r:id="rId5"/>
    <p:sldId id="258" r:id="rId6"/>
    <p:sldId id="259" r:id="rId7"/>
    <p:sldId id="260" r:id="rId8"/>
    <p:sldId id="33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7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9" r:id="rId37"/>
    <p:sldId id="290" r:id="rId38"/>
    <p:sldId id="291" r:id="rId39"/>
    <p:sldId id="292" r:id="rId40"/>
    <p:sldId id="335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595" r:id="rId82"/>
    <p:sldId id="333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41D48A-2BAF-E2B3-50DB-AE6B814C71C8}" name="Rachel Thompson" initials="RT" userId="S::Rachel.Thompson@dementiauk.org::22c213df-8e5b-4752-beac-4037ef547c6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Thompson" initials="RT" lastIdx="45" clrIdx="0">
    <p:extLst>
      <p:ext uri="{19B8F6BF-5375-455C-9EA6-DF929625EA0E}">
        <p15:presenceInfo xmlns:p15="http://schemas.microsoft.com/office/powerpoint/2012/main" userId="S-1-5-21-2424632949-1127318512-1485914743-1131" providerId="AD"/>
      </p:ext>
    </p:extLst>
  </p:cmAuthor>
  <p:cmAuthor id="2" name="John-Paul Taylor" initials="JPT" lastIdx="3" clrIdx="3">
    <p:extLst>
      <p:ext uri="{19B8F6BF-5375-455C-9EA6-DF929625EA0E}">
        <p15:presenceInfo xmlns:p15="http://schemas.microsoft.com/office/powerpoint/2012/main" userId="eb40ffac25f3f7ae" providerId="Windows Live"/>
      </p:ext>
    </p:extLst>
  </p:cmAuthor>
  <p:cmAuthor id="3" name="John-Paul Taylor" initials="JPT [2]" lastIdx="1" clrIdx="2">
    <p:extLst>
      <p:ext uri="{19B8F6BF-5375-455C-9EA6-DF929625EA0E}">
        <p15:presenceInfo xmlns:p15="http://schemas.microsoft.com/office/powerpoint/2012/main" userId="John-Paul Tayl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DB"/>
    <a:srgbClr val="273777"/>
    <a:srgbClr val="C7E7EE"/>
    <a:srgbClr val="D61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60C5B-25CD-44FD-80F5-EE79143C21F9}" v="1" dt="2023-07-19T13:10:48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61" autoAdjust="0"/>
    <p:restoredTop sz="93946" autoAdjust="0"/>
  </p:normalViewPr>
  <p:slideViewPr>
    <p:cSldViewPr snapToGrid="0" snapToObjects="1">
      <p:cViewPr varScale="1">
        <p:scale>
          <a:sx n="67" d="100"/>
          <a:sy n="67" d="100"/>
        </p:scale>
        <p:origin x="16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93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Thompson" userId="22c213df-8e5b-4752-beac-4037ef547c63" providerId="ADAL" clId="{40D60C5B-25CD-44FD-80F5-EE79143C21F9}"/>
    <pc:docChg chg="custSel modSld">
      <pc:chgData name="Rachel Thompson" userId="22c213df-8e5b-4752-beac-4037ef547c63" providerId="ADAL" clId="{40D60C5B-25CD-44FD-80F5-EE79143C21F9}" dt="2023-07-19T13:10:41.318" v="0" actId="3626"/>
      <pc:docMkLst>
        <pc:docMk/>
      </pc:docMkLst>
      <pc:sldChg chg="modSp mod">
        <pc:chgData name="Rachel Thompson" userId="22c213df-8e5b-4752-beac-4037ef547c63" providerId="ADAL" clId="{40D60C5B-25CD-44FD-80F5-EE79143C21F9}" dt="2023-07-19T13:10:41.318" v="0" actId="3626"/>
        <pc:sldMkLst>
          <pc:docMk/>
          <pc:sldMk cId="4293239652" sldId="305"/>
        </pc:sldMkLst>
        <pc:spChg chg="mod">
          <ac:chgData name="Rachel Thompson" userId="22c213df-8e5b-4752-beac-4037ef547c63" providerId="ADAL" clId="{40D60C5B-25CD-44FD-80F5-EE79143C21F9}" dt="2023-07-19T13:10:41.318" v="0" actId="3626"/>
          <ac:spMkLst>
            <pc:docMk/>
            <pc:sldMk cId="4293239652" sldId="305"/>
            <ac:spMk id="4" creationId="{FAE629F9-3933-544E-98CC-54791507F95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66300433281269"/>
          <c:y val="0.1174814048344457"/>
          <c:w val="0.78580741371881779"/>
          <c:h val="0.701936196628719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Prevalence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EB-4A43-82E5-EB6EDC4F640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EB-4A43-82E5-EB6EDC4F640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EB-4A43-82E5-EB6EDC4F640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EB-4A43-82E5-EB6EDC4F640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EB-4A43-82E5-EB6EDC4F640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9EB-4A43-82E5-EB6EDC4F640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9EB-4A43-82E5-EB6EDC4F640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9EB-4A43-82E5-EB6EDC4F640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9EB-4A43-82E5-EB6EDC4F640D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Sheet1!$H$2:$H$11</c:f>
                <c:numCache>
                  <c:formatCode>General</c:formatCode>
                  <c:ptCount val="10"/>
                  <c:pt idx="0">
                    <c:v>2.2830985915492952</c:v>
                  </c:pt>
                  <c:pt idx="1">
                    <c:v>2.6887417218543046</c:v>
                  </c:pt>
                  <c:pt idx="2">
                    <c:v>2.1127320954907165</c:v>
                  </c:pt>
                  <c:pt idx="3">
                    <c:v>2.6678670360110797</c:v>
                  </c:pt>
                  <c:pt idx="4">
                    <c:v>2.1544973544973542</c:v>
                  </c:pt>
                  <c:pt idx="5">
                    <c:v>4.671794871794873</c:v>
                  </c:pt>
                  <c:pt idx="7">
                    <c:v>1.5807174887892375</c:v>
                  </c:pt>
                  <c:pt idx="8">
                    <c:v>1.5275042444821736</c:v>
                  </c:pt>
                  <c:pt idx="9">
                    <c:v>2.8539007092198583</c:v>
                  </c:pt>
                </c:numCache>
              </c:numRef>
            </c:plus>
            <c:minus>
              <c:numRef>
                <c:f>Sheet1!$G$2:$G$11</c:f>
                <c:numCache>
                  <c:formatCode>General</c:formatCode>
                  <c:ptCount val="10"/>
                  <c:pt idx="0">
                    <c:v>1.3169014084507045</c:v>
                  </c:pt>
                  <c:pt idx="1">
                    <c:v>1.5112582781456954</c:v>
                  </c:pt>
                  <c:pt idx="2">
                    <c:v>1.0872679045092835</c:v>
                  </c:pt>
                  <c:pt idx="3">
                    <c:v>1.7321329639889198</c:v>
                  </c:pt>
                  <c:pt idx="4">
                    <c:v>1.1455026455026456</c:v>
                  </c:pt>
                  <c:pt idx="5">
                    <c:v>2.5282051282051277</c:v>
                  </c:pt>
                  <c:pt idx="7">
                    <c:v>1.3192825112107629</c:v>
                  </c:pt>
                  <c:pt idx="8">
                    <c:v>1.1724957555178266</c:v>
                  </c:pt>
                  <c:pt idx="9">
                    <c:v>1.6460992907801422</c:v>
                  </c:pt>
                </c:numCache>
              </c:numRef>
            </c:minus>
          </c:errBars>
          <c:cat>
            <c:strRef>
              <c:f>Sheet1!$A$2:$A$11</c:f>
              <c:strCache>
                <c:ptCount val="10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7">
                  <c:v>G</c:v>
                </c:pt>
                <c:pt idx="8">
                  <c:v>H</c:v>
                </c:pt>
                <c:pt idx="9">
                  <c:v>I</c:v>
                </c:pt>
              </c:strCache>
            </c:strRef>
          </c:cat>
          <c:val>
            <c:numRef>
              <c:f>Sheet1!$D$2:$D$11</c:f>
              <c:numCache>
                <c:formatCode>0.0</c:formatCode>
                <c:ptCount val="10"/>
                <c:pt idx="0">
                  <c:v>2.8169014084507045</c:v>
                </c:pt>
                <c:pt idx="1">
                  <c:v>3.3112582781456954</c:v>
                </c:pt>
                <c:pt idx="2">
                  <c:v>2.3872679045092835</c:v>
                </c:pt>
                <c:pt idx="3">
                  <c:v>4.43213296398892</c:v>
                </c:pt>
                <c:pt idx="4">
                  <c:v>2.6455026455026456</c:v>
                </c:pt>
                <c:pt idx="5">
                  <c:v>5.1282051282051277</c:v>
                </c:pt>
                <c:pt idx="7">
                  <c:v>5.9192825112107625</c:v>
                </c:pt>
                <c:pt idx="8">
                  <c:v>5.7724957555178262</c:v>
                </c:pt>
                <c:pt idx="9">
                  <c:v>3.5460992907801421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9EB-4A43-82E5-EB6EDC4F6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56"/>
        <c:axId val="202912896"/>
        <c:axId val="202914432"/>
      </c:barChart>
      <c:catAx>
        <c:axId val="20291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98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914432"/>
        <c:crosses val="autoZero"/>
        <c:auto val="1"/>
        <c:lblAlgn val="ctr"/>
        <c:lblOffset val="100"/>
        <c:noMultiLvlLbl val="0"/>
      </c:catAx>
      <c:valAx>
        <c:axId val="202914432"/>
        <c:scaling>
          <c:orientation val="minMax"/>
          <c:max val="1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>
                    <a:solidFill>
                      <a:schemeClr val="tx1"/>
                    </a:solidFill>
                  </a:rPr>
                  <a:t>DLB Prevalence</a:t>
                </a:r>
                <a:r>
                  <a:rPr lang="en-GB" baseline="0" dirty="0">
                    <a:solidFill>
                      <a:schemeClr val="tx1"/>
                    </a:solidFill>
                  </a:rPr>
                  <a:t> (%)</a:t>
                </a:r>
                <a:endParaRPr lang="en-GB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91289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omments/modernComment_118_FBA8F1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C8FA04-84AF-4503-A6A5-3897FEE15F93}" authorId="{0E41D48A-2BAF-E2B3-50DB-AE6B814C71C8}" created="2023-05-18T09:43:37.61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22153052" sldId="280"/>
      <ac:picMk id="2" creationId="{BC1EDB91-8AC3-B54A-9E2D-07FF69311873}"/>
    </ac:deMkLst>
    <p188:replyLst>
      <p188:reply id="{51374183-1437-4FDE-99A0-7BF7F8548E6A}" authorId="{0E41D48A-2BAF-E2B3-50DB-AE6B814C71C8}" created="2023-06-18T13:36:23.704">
        <p188:txBody>
          <a:bodyPr/>
          <a:lstStyle/>
          <a:p>
            <a:r>
              <a:rPr lang="en-GB"/>
              <a:t>Great - thanks </a:t>
            </a:r>
          </a:p>
        </p188:txBody>
      </p188:reply>
    </p188:replyLst>
    <p188:txBody>
      <a:bodyPr/>
      <a:lstStyle/>
      <a:p>
        <a:r>
          <a:rPr lang="en-GB"/>
          <a:t>JP Taylor asked if this could be re-designed to make it look less like there was a progression from Prodromal to Syndromal.
I am attaching a very rough idea of what this could look like </a:t>
        </a:r>
      </a:p>
    </p188:txBody>
  </p188:cm>
</p188:cmLst>
</file>

<file path=ppt/comments/modernComment_14D_FFB9A4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5B654B-FD89-40CE-8970-3D2967B56B06}" authorId="{0E41D48A-2BAF-E2B3-50DB-AE6B814C71C8}" created="2023-05-18T11:29:14.100">
    <pc:sldMkLst xmlns:pc="http://schemas.microsoft.com/office/powerpoint/2013/main/command">
      <pc:docMk/>
      <pc:sldMk cId="4290356365" sldId="333"/>
    </pc:sldMkLst>
    <p188:replyLst>
      <p188:reply id="{CE40BC47-7295-4514-A209-A0EB2D79796F}" authorId="{0E41D48A-2BAF-E2B3-50DB-AE6B814C71C8}" created="2023-06-18T13:50:08.643">
        <p188:txBody>
          <a:bodyPr/>
          <a:lstStyle/>
          <a:p>
            <a:r>
              <a:rPr lang="en-GB"/>
              <a:t>Thanks </a:t>
            </a:r>
          </a:p>
        </p188:txBody>
      </p188:reply>
    </p188:replyLst>
    <p188:txBody>
      <a:bodyPr/>
      <a:lstStyle/>
      <a:p>
        <a:r>
          <a:rPr lang="en-GB"/>
          <a:t>Should this match what is on the leaflets? But briefer as follows:
If you would like to talk to a specialist dementia nurse, you can call the Admiral Nurse Dementia 
Helpline on 0800 888 6678 or email helpline@dementiauk.org
To book a phone or video appointment, please visit 
www.dementiauk.org/book-an-appointment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9EEC8-3A91-3440-94F5-2B8B1424A0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72958-BB15-314B-BF62-14D9B99D12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F1203-51B3-7140-9E35-EB6B05C1C84B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E5997-0726-EB49-A8EC-DCE8F45214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2C452-D3D5-3C48-895D-62E64E6253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A4907-FC92-0743-A739-223C9535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74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3BBD8-C4DE-D44F-A81C-7D1EC0F97D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0F3B0-3771-7748-AA3D-F3014C03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0F3B0-3771-7748-AA3D-F3014C0349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3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5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43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02A4FD-563F-D24E-9773-2038ABBF73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7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700" b="1" i="0" u="none" strike="noStrike" kern="1200" baseline="30000" smtClean="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44C707-4C6B-7441-8C2E-60430B6165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9D244-49DF-F443-8110-7773FD62BC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8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700" b="1" i="0" u="none" strike="noStrike" kern="1200" baseline="30000" smtClean="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hIq4ISnG_Y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8_FBA8F15C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hyperlink" Target="http://www.google.com/url?sa=i&amp;rct=j&amp;q=&amp;esrc=s&amp;source=images&amp;cd=&amp;cad=rja&amp;uact=8&amp;ved=0ahUKEwjt5d216bXJAhXFZCYKHXB5B8IQjRwIBw&amp;url=http://www.aliexpress.com/cheap/cheap-natures-paradise.html&amp;psig=AFQjCNFLCDvzNPLWEYwoMLH_Pz3UPqHSRA&amp;ust=1448893013606337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6D0C.30273CE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cid:image001.png@01D46D0C.30273CE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cid:image001.png@01D46D0C.30273CE0" TargetMode="Externa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research.ncl.ac.uk/diamondlewy/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1.png@01D46D0C.30273CE0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vimeo.com/304416720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04416720#t=16m53s" TargetMode="External"/><Relationship Id="rId2" Type="http://schemas.openxmlformats.org/officeDocument/2006/relationships/hyperlink" Target="https://vimeopro.com/user4592337/assessment-toolki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research.ncl.ac.uk/media/sites/researchwebsites/diamond-lewy/Management%20Guideline%20for%20LBD.pdf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research.ncl.ac.uk/media/sites/researchwebsites/diamond-lewy/One%20page%20symptom%20LBD%20management%20summaries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esearch.ncl.ac.uk/media/sites/researchwebsites/diamond-lewy/Overview%20summary%20of%20management%20of%20LBD.pdf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26.jpeg"/><Relationship Id="rId4" Type="http://schemas.openxmlformats.org/officeDocument/2006/relationships/image" Target="../media/image40.png"/><Relationship Id="rId9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.nihr.ac.uk/priority-setting-partnerships/parkinsons/top-10-priorities/" TargetMode="External"/><Relationship Id="rId2" Type="http://schemas.openxmlformats.org/officeDocument/2006/relationships/hyperlink" Target="https://www.parkinsons.org.uk/research/policies-affecting-grant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ewybody.org/research/lbs-research/" TargetMode="External"/><Relationship Id="rId4" Type="http://schemas.openxmlformats.org/officeDocument/2006/relationships/hyperlink" Target="https://www.jla.nihr.ac.uk/priority-setting-partnerships/dementia/top-10-priorities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wybody.org/research/lbs-research-strategy/" TargetMode="Externa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xn4FvlWFd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ce.org.uk/guidance/ng97/chapter/Recommendations#supporting-carers" TargetMode="Externa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wybody.or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4D_FFB9A48D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BF058-BB95-974F-888B-0920AFBA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19919"/>
            <a:ext cx="5157328" cy="508534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77103815-F11C-0646-8D4E-77FC46790567}"/>
              </a:ext>
            </a:extLst>
          </p:cNvPr>
          <p:cNvSpPr txBox="1">
            <a:spLocks/>
          </p:cNvSpPr>
          <p:nvPr/>
        </p:nvSpPr>
        <p:spPr>
          <a:xfrm>
            <a:off x="1050869" y="1392061"/>
            <a:ext cx="7917253" cy="16557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solidFill>
                  <a:srgbClr val="273777"/>
                </a:solidFill>
              </a:rPr>
              <a:t>Understanding </a:t>
            </a:r>
            <a:br>
              <a:rPr lang="en-GB" sz="5400" dirty="0">
                <a:solidFill>
                  <a:srgbClr val="273777"/>
                </a:solidFill>
              </a:rPr>
            </a:br>
            <a:r>
              <a:rPr lang="en-GB" sz="5400" dirty="0">
                <a:solidFill>
                  <a:srgbClr val="273777"/>
                </a:solidFill>
              </a:rPr>
              <a:t>Lewy body </a:t>
            </a:r>
            <a:br>
              <a:rPr lang="en-GB" sz="5400" dirty="0">
                <a:solidFill>
                  <a:srgbClr val="273777"/>
                </a:solidFill>
              </a:rPr>
            </a:br>
            <a:r>
              <a:rPr lang="en-GB" sz="5400" dirty="0">
                <a:solidFill>
                  <a:srgbClr val="273777"/>
                </a:solidFill>
              </a:rPr>
              <a:t>dementia</a:t>
            </a:r>
          </a:p>
        </p:txBody>
      </p:sp>
    </p:spTree>
    <p:extLst>
      <p:ext uri="{BB962C8B-B14F-4D97-AF65-F5344CB8AC3E}">
        <p14:creationId xmlns:p14="http://schemas.microsoft.com/office/powerpoint/2010/main" val="778426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DBF3EDB-121E-704B-B8BB-C8F6FCDE6B12}"/>
              </a:ext>
            </a:extLst>
          </p:cNvPr>
          <p:cNvCxnSpPr>
            <a:cxnSpLocks/>
          </p:cNvCxnSpPr>
          <p:nvPr/>
        </p:nvCxnSpPr>
        <p:spPr>
          <a:xfrm>
            <a:off x="3642873" y="4455754"/>
            <a:ext cx="0" cy="678141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647B1D3-BA95-DD46-A025-F8B4B01B8F26}"/>
              </a:ext>
            </a:extLst>
          </p:cNvPr>
          <p:cNvCxnSpPr>
            <a:cxnSpLocks/>
          </p:cNvCxnSpPr>
          <p:nvPr/>
        </p:nvCxnSpPr>
        <p:spPr>
          <a:xfrm>
            <a:off x="7377818" y="4455754"/>
            <a:ext cx="0" cy="639453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3A96455-839B-E941-99B6-AABA7ED9E69E}"/>
              </a:ext>
            </a:extLst>
          </p:cNvPr>
          <p:cNvSpPr/>
          <p:nvPr/>
        </p:nvSpPr>
        <p:spPr>
          <a:xfrm>
            <a:off x="2096901" y="1378740"/>
            <a:ext cx="5524610" cy="608409"/>
          </a:xfrm>
          <a:prstGeom prst="roundRect">
            <a:avLst/>
          </a:prstGeom>
          <a:solidFill>
            <a:srgbClr val="273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36B358-43B7-E141-BCD0-00BD5556827A}"/>
              </a:ext>
            </a:extLst>
          </p:cNvPr>
          <p:cNvCxnSpPr>
            <a:cxnSpLocks/>
          </p:cNvCxnSpPr>
          <p:nvPr/>
        </p:nvCxnSpPr>
        <p:spPr>
          <a:xfrm>
            <a:off x="2574118" y="3109986"/>
            <a:ext cx="581980" cy="470004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90ABA56-3A8F-B347-A753-A68690B718C7}"/>
              </a:ext>
            </a:extLst>
          </p:cNvPr>
          <p:cNvSpPr/>
          <p:nvPr/>
        </p:nvSpPr>
        <p:spPr>
          <a:xfrm>
            <a:off x="1517038" y="2215818"/>
            <a:ext cx="1430753" cy="1430753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7B4EA-4752-7246-BC1E-80EABD714156}"/>
              </a:ext>
            </a:extLst>
          </p:cNvPr>
          <p:cNvSpPr/>
          <p:nvPr/>
        </p:nvSpPr>
        <p:spPr>
          <a:xfrm>
            <a:off x="1517038" y="2558577"/>
            <a:ext cx="1430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Parkinson’s Disease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(PD)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649A10-3725-4F49-AA1D-56806533FA80}"/>
              </a:ext>
            </a:extLst>
          </p:cNvPr>
          <p:cNvSpPr/>
          <p:nvPr/>
        </p:nvSpPr>
        <p:spPr>
          <a:xfrm>
            <a:off x="2947791" y="3400824"/>
            <a:ext cx="1430753" cy="1430753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485C53-9321-AE46-868C-826D7D24D810}"/>
              </a:ext>
            </a:extLst>
          </p:cNvPr>
          <p:cNvSpPr/>
          <p:nvPr/>
        </p:nvSpPr>
        <p:spPr>
          <a:xfrm>
            <a:off x="2947791" y="3664454"/>
            <a:ext cx="1430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PD Dementia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(PDD)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B9038A-52B5-0347-82E8-7890BC37DDF8}"/>
              </a:ext>
            </a:extLst>
          </p:cNvPr>
          <p:cNvSpPr/>
          <p:nvPr/>
        </p:nvSpPr>
        <p:spPr>
          <a:xfrm>
            <a:off x="6613272" y="3400824"/>
            <a:ext cx="1430753" cy="1430753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90C38-07A4-AB48-BFA2-35FC4E6A1609}"/>
              </a:ext>
            </a:extLst>
          </p:cNvPr>
          <p:cNvSpPr/>
          <p:nvPr/>
        </p:nvSpPr>
        <p:spPr>
          <a:xfrm>
            <a:off x="6613272" y="3561578"/>
            <a:ext cx="1430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Dementia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with Lewy Bodies (DLB)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C027C94-776C-4341-8EFC-D9F5C06DF45A}"/>
              </a:ext>
            </a:extLst>
          </p:cNvPr>
          <p:cNvSpPr txBox="1">
            <a:spLocks/>
          </p:cNvSpPr>
          <p:nvPr/>
        </p:nvSpPr>
        <p:spPr>
          <a:xfrm>
            <a:off x="2096902" y="1422717"/>
            <a:ext cx="5524610" cy="708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disease</a:t>
            </a:r>
            <a:endParaRPr kumimoji="0" lang="en-US" sz="29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47130B-93B2-4F4C-B70F-0167D7B773B0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232415" y="1749441"/>
            <a:ext cx="1410" cy="466377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2C3330-25A6-7B43-903F-C9554FB8FC2F}"/>
              </a:ext>
            </a:extLst>
          </p:cNvPr>
          <p:cNvCxnSpPr>
            <a:cxnSpLocks/>
          </p:cNvCxnSpPr>
          <p:nvPr/>
        </p:nvCxnSpPr>
        <p:spPr>
          <a:xfrm>
            <a:off x="7377818" y="1749441"/>
            <a:ext cx="0" cy="1651383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16F37CC-BE55-384A-AA48-DE86BB92A5B9}"/>
              </a:ext>
            </a:extLst>
          </p:cNvPr>
          <p:cNvSpPr/>
          <p:nvPr/>
        </p:nvSpPr>
        <p:spPr>
          <a:xfrm>
            <a:off x="3642873" y="5382427"/>
            <a:ext cx="371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Lewy Body Dementia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(LBD)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90867D-57B8-E64B-A27E-90E6215898AD}"/>
              </a:ext>
            </a:extLst>
          </p:cNvPr>
          <p:cNvCxnSpPr>
            <a:cxnSpLocks/>
          </p:cNvCxnSpPr>
          <p:nvPr/>
        </p:nvCxnSpPr>
        <p:spPr>
          <a:xfrm flipH="1">
            <a:off x="3663168" y="5095207"/>
            <a:ext cx="3714650" cy="38688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FCDB03D-2225-7E4F-98B9-383C5D50141B}"/>
              </a:ext>
            </a:extLst>
          </p:cNvPr>
          <p:cNvCxnSpPr>
            <a:cxnSpLocks/>
          </p:cNvCxnSpPr>
          <p:nvPr/>
        </p:nvCxnSpPr>
        <p:spPr>
          <a:xfrm>
            <a:off x="5487303" y="5095207"/>
            <a:ext cx="0" cy="226257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8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501582" y="1341881"/>
            <a:ext cx="6422097" cy="45812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disease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can spread through the brain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 different ways to cause either: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Parkinson’s disease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Dementia with Lewy bodies (DLB)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lang="en-GB" sz="1600" b="0" u="sng" dirty="0">
                <a:solidFill>
                  <a:srgbClr val="000000"/>
                </a:solidFill>
              </a:rPr>
              <a:t>OR</a:t>
            </a:r>
            <a:endParaRPr kumimoji="0" lang="en-GB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0">
              <a:lnSpc>
                <a:spcPct val="100000"/>
              </a:lnSpc>
              <a:tabLst>
                <a:tab pos="180000" algn="l"/>
              </a:tabLst>
              <a:defRPr/>
            </a:pPr>
            <a:r>
              <a:rPr lang="en-GB" sz="1800" b="0" dirty="0">
                <a:solidFill>
                  <a:srgbClr val="273777"/>
                </a:solidFill>
              </a:rPr>
              <a:t>• </a:t>
            </a:r>
            <a:r>
              <a:rPr lang="en-GB" sz="1800" b="0" dirty="0">
                <a:solidFill>
                  <a:srgbClr val="000000"/>
                </a:solidFill>
              </a:rPr>
              <a:t>Parkinson’s disease dementia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(PDD)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(LBD) symptoms can include: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Cognitive impairment, parkinsonism, visual hallucinations, fluctuating attention, REM Sleep behaviour disorder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Alzheimer’s and Lewy pathologies frequently co-exist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and both may contribute to cognitive and neurological 	difficulties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People with more than one pathology seem to have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more rapidly progressive symptoms and shorter survival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1233781" y="1634829"/>
            <a:ext cx="7694142" cy="43001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 can occur in people with ‘pure’ alpha-synuclein pathology but underlying pathology is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often mixed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Presence of ß amyloid and tau neurofibrillary tangles (seen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 Alzheimer’s disease)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leads to more advanced dementia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dementia (PDD)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little evidence that cerebrovascular pathology contributes to cognitive impairment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 Lewy bodies (DLB)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contribution of cerebrovascular disease not established but cerebrovascular pathology often co-occurs with Alzheimer's disease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Genetics of Lewy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body dementia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: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cases are sporadic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Rare autosomal inheritance may be linked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to mutations in SNCA &amp; LRRK2 genes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Mutations in GBA may be a risk factor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APOE4 may increase risk but APOE2 may reduce risk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6293-4269-424D-9D07-004B14D56979}"/>
              </a:ext>
            </a:extLst>
          </p:cNvPr>
          <p:cNvSpPr/>
          <p:nvPr/>
        </p:nvSpPr>
        <p:spPr>
          <a:xfrm>
            <a:off x="1233781" y="5543683"/>
            <a:ext cx="2604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Walker et al, Lancet 2015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233781" y="1209171"/>
            <a:ext cx="7694142" cy="851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Mixed Pathology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76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&#10;&#10;Description automatically generated">
            <a:extLst>
              <a:ext uri="{FF2B5EF4-FFF2-40B4-BE49-F238E27FC236}">
                <a16:creationId xmlns:a16="http://schemas.microsoft.com/office/drawing/2014/main" id="{258D0D63-4A78-D741-B5AD-B4A8C5F1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41" y="2515536"/>
            <a:ext cx="2448050" cy="254696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878096" y="1723104"/>
            <a:ext cx="6037653" cy="45812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What are ‘Lewy bodies’?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Abnormal protein deposits that disrupt the brain's normal functioning – may originate in the peripheral nervous system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Discovered by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Dr.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Friederich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Lewy,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German neurologist in 1912 in a Parkinson’s patient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Made up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mostly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of a protein called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alpha-synuclein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(also Tau, Synphilin-1, LRRK2)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Alpha-synuclein forms into clumps inside neurons, leading to: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Change in function or death of neurons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Loss of production of neurotransmitters;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acetylcholine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	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dopamine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22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793660" y="1798428"/>
            <a:ext cx="8193024" cy="16305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Where are ‘Lewy bodies’ found?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usually found in mid brain and brain stem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found in cerebral cortex and more diffusely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112F45-CA7D-814A-9429-61A7003E8AA7}"/>
              </a:ext>
            </a:extLst>
          </p:cNvPr>
          <p:cNvSpPr txBox="1">
            <a:spLocks/>
          </p:cNvSpPr>
          <p:nvPr/>
        </p:nvSpPr>
        <p:spPr>
          <a:xfrm>
            <a:off x="793660" y="3324828"/>
            <a:ext cx="3979839" cy="26043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midbrain and basal ganglia,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which are involved in movement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brain stem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, important in regulating sleep and maintaining alertness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cerebral cortex: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important in information processing, perception, thought, and language 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EAF5A0-7A0D-134E-8A36-C8A283BDEE01}"/>
              </a:ext>
            </a:extLst>
          </p:cNvPr>
          <p:cNvSpPr txBox="1">
            <a:spLocks/>
          </p:cNvSpPr>
          <p:nvPr/>
        </p:nvSpPr>
        <p:spPr>
          <a:xfrm>
            <a:off x="4856374" y="3324828"/>
            <a:ext cx="3979839" cy="23380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limbic cortex,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plays a major role in emotions and behaviour 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hippocampus,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essential to forming new memories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Brain regions important in recognising smells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(olfactory pathways)</a:t>
            </a:r>
          </a:p>
        </p:txBody>
      </p:sp>
    </p:spTree>
    <p:extLst>
      <p:ext uri="{BB962C8B-B14F-4D97-AF65-F5344CB8AC3E}">
        <p14:creationId xmlns:p14="http://schemas.microsoft.com/office/powerpoint/2010/main" val="2869109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6A9B3-3B49-DA41-AC29-A0F01B69D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106" y="1370772"/>
            <a:ext cx="6231074" cy="4116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800971-176B-4349-95F8-DB1850CE8F26}"/>
              </a:ext>
            </a:extLst>
          </p:cNvPr>
          <p:cNvSpPr txBox="1"/>
          <p:nvPr/>
        </p:nvSpPr>
        <p:spPr>
          <a:xfrm>
            <a:off x="1517280" y="5599494"/>
            <a:ext cx="1340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UK </a:t>
            </a:r>
          </a:p>
        </p:txBody>
      </p:sp>
    </p:spTree>
    <p:extLst>
      <p:ext uri="{BB962C8B-B14F-4D97-AF65-F5344CB8AC3E}">
        <p14:creationId xmlns:p14="http://schemas.microsoft.com/office/powerpoint/2010/main" val="47241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158366" y="1175624"/>
            <a:ext cx="8193024" cy="12674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&amp; Lewy bodies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6007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causes Parkinson’s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(click to watch short animation)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112F45-CA7D-814A-9429-61A7003E8AA7}"/>
              </a:ext>
            </a:extLst>
          </p:cNvPr>
          <p:cNvSpPr txBox="1">
            <a:spLocks/>
          </p:cNvSpPr>
          <p:nvPr/>
        </p:nvSpPr>
        <p:spPr>
          <a:xfrm>
            <a:off x="1158366" y="2285072"/>
            <a:ext cx="7660589" cy="3565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Loss of dopamine cells in: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Substantia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nigra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 the mid-brain leads to: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Motor symptoms: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tremor, slowness of movement &amp; rigidity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‘Brain stem’ may lead to: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Non – motor symptoms: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hypotension, fatigue, bladder/bowel 	dysfunction, excess sweating, eating/swallowing/saliva control,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sleep problems, speech etc.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bodies and Parkinson’s?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Aggregation &amp; transmission of alpha-synuclein between cells in </a:t>
            </a:r>
            <a:br>
              <a:rPr lang="en-GB" sz="1800" b="0" dirty="0">
                <a:solidFill>
                  <a:srgbClr val="000000"/>
                </a:solidFill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brain is involved in Parkinson’s, but may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be cause of cell death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Further research underway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A5816-984B-374A-997F-503A052EF3AF}"/>
              </a:ext>
            </a:extLst>
          </p:cNvPr>
          <p:cNvSpPr/>
          <p:nvPr/>
        </p:nvSpPr>
        <p:spPr>
          <a:xfrm>
            <a:off x="1158366" y="5543876"/>
            <a:ext cx="3308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Information from Parkinson’s 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3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- up of a hand holding a needle&#10;&#10;Description automatically generated with low confidence">
            <a:extLst>
              <a:ext uri="{FF2B5EF4-FFF2-40B4-BE49-F238E27FC236}">
                <a16:creationId xmlns:a16="http://schemas.microsoft.com/office/drawing/2014/main" id="{3185A41B-6B48-3641-A476-33FA4ECD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023" y="1460608"/>
            <a:ext cx="3381153" cy="370810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D156458-A111-5541-9659-12742CE20F49}"/>
              </a:ext>
            </a:extLst>
          </p:cNvPr>
          <p:cNvSpPr txBox="1">
            <a:spLocks/>
          </p:cNvSpPr>
          <p:nvPr/>
        </p:nvSpPr>
        <p:spPr>
          <a:xfrm>
            <a:off x="1307279" y="1584058"/>
            <a:ext cx="6160321" cy="4213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Presentation,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symptoms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progression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5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055280" y="1746583"/>
            <a:ext cx="8193024" cy="12674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‘one year rule’¹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112F45-CA7D-814A-9429-61A7003E8AA7}"/>
              </a:ext>
            </a:extLst>
          </p:cNvPr>
          <p:cNvSpPr txBox="1">
            <a:spLocks/>
          </p:cNvSpPr>
          <p:nvPr/>
        </p:nvSpPr>
        <p:spPr>
          <a:xfrm>
            <a:off x="1055280" y="3165477"/>
            <a:ext cx="7660589" cy="29564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dementia: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starting 1 year or more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after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well established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 Lewy bodies: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that occurs before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concurrently with parkinsonism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within 1 year of onset of motor symptoms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A5816-984B-374A-997F-503A052EF3AF}"/>
              </a:ext>
            </a:extLst>
          </p:cNvPr>
          <p:cNvSpPr/>
          <p:nvPr/>
        </p:nvSpPr>
        <p:spPr>
          <a:xfrm>
            <a:off x="1055280" y="5359417"/>
            <a:ext cx="3308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McKeith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al, 2005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847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4E52BE-B816-DF4B-A6A1-887406D69A9A}"/>
              </a:ext>
            </a:extLst>
          </p:cNvPr>
          <p:cNvSpPr/>
          <p:nvPr/>
        </p:nvSpPr>
        <p:spPr>
          <a:xfrm>
            <a:off x="899627" y="5326287"/>
            <a:ext cx="7370613" cy="307777"/>
          </a:xfrm>
          <a:prstGeom prst="rect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0" y="1207447"/>
            <a:ext cx="9144000" cy="8147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Revised criteria for DLB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A5816-984B-374A-997F-503A052EF3AF}"/>
              </a:ext>
            </a:extLst>
          </p:cNvPr>
          <p:cNvSpPr/>
          <p:nvPr/>
        </p:nvSpPr>
        <p:spPr>
          <a:xfrm>
            <a:off x="828094" y="5785932"/>
            <a:ext cx="3419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McKeith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al, Neurology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27FBB80C-ABAC-954A-980F-24AD17F15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337933"/>
            <a:ext cx="914400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127C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Pink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= essential for diagnosis 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Blue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= core clinical features 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Black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 = supportive features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DD80951F-8150-C542-9CD7-F754176AC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664" y="2729563"/>
            <a:ext cx="34016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61963" indent="-234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7388" indent="-2254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14400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414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98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0558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Fluctuating level 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of consciousness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3A06FA8A-411D-A247-9CDE-5BB135F8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4" y="3538227"/>
            <a:ext cx="2990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61963" indent="-234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7388" indent="-2254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14400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414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98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0558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REM sleep 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behaviour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disorder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C81BAE7-8FA1-464B-8127-97CF4E901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468" y="3365810"/>
            <a:ext cx="279839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Parkinsonism: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tremor, rigidity, </a:t>
            </a:r>
            <a:b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gait problems </a:t>
            </a: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0135FB75-8057-DD49-9E62-865B86D7B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2136894"/>
            <a:ext cx="9062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127C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Cognitive decline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127C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127C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and dementia  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C24D3EC8-1214-134D-AE00-BC164457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553" y="4348905"/>
            <a:ext cx="29163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Neuropsychiatric features</a:t>
            </a:r>
            <a:endParaRPr kumimoji="0" lang="en-GB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8883EE1F-1576-7641-941D-D45E7334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540" y="4401613"/>
            <a:ext cx="27510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Autonomic dysfunction</a:t>
            </a:r>
            <a:endParaRPr kumimoji="0" lang="en-GB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600EB3F1-6489-8E42-BD09-E1955FAC8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3" y="2822855"/>
            <a:ext cx="2319338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Visual hallucinations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2673FB-9686-2A47-842F-6E25DBDBEA81}"/>
              </a:ext>
            </a:extLst>
          </p:cNvPr>
          <p:cNvGrpSpPr/>
          <p:nvPr/>
        </p:nvGrpSpPr>
        <p:grpSpPr>
          <a:xfrm>
            <a:off x="3534836" y="3070787"/>
            <a:ext cx="641179" cy="936041"/>
            <a:chOff x="4354486" y="2787515"/>
            <a:chExt cx="854905" cy="1248054"/>
          </a:xfrm>
          <a:solidFill>
            <a:srgbClr val="00A3DB"/>
          </a:solidFill>
        </p:grpSpPr>
        <p:sp>
          <p:nvSpPr>
            <p:cNvPr id="19" name="Arrow: Right 2">
              <a:extLst>
                <a:ext uri="{FF2B5EF4-FFF2-40B4-BE49-F238E27FC236}">
                  <a16:creationId xmlns:a16="http://schemas.microsoft.com/office/drawing/2014/main" id="{33BA8BA0-7100-124A-97E8-43B9F9E7E303}"/>
                </a:ext>
              </a:extLst>
            </p:cNvPr>
            <p:cNvSpPr/>
            <p:nvPr/>
          </p:nvSpPr>
          <p:spPr bwMode="auto">
            <a:xfrm>
              <a:off x="4354486" y="3565669"/>
              <a:ext cx="317500" cy="469900"/>
            </a:xfrm>
            <a:prstGeom prst="rightArrow">
              <a:avLst/>
            </a:pr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5100" tIns="35100" rIns="35100" bIns="35100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Arrow: Right 38">
              <a:extLst>
                <a:ext uri="{FF2B5EF4-FFF2-40B4-BE49-F238E27FC236}">
                  <a16:creationId xmlns:a16="http://schemas.microsoft.com/office/drawing/2014/main" id="{1D9AB4B4-32A9-3E41-8335-59B46C394028}"/>
                </a:ext>
              </a:extLst>
            </p:cNvPr>
            <p:cNvSpPr/>
            <p:nvPr/>
          </p:nvSpPr>
          <p:spPr bwMode="auto">
            <a:xfrm rot="2700000">
              <a:off x="4815691" y="2711315"/>
              <a:ext cx="317500" cy="469900"/>
            </a:xfrm>
            <a:prstGeom prst="rightArrow">
              <a:avLst/>
            </a:pr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5100" tIns="35100" rIns="35100" bIns="35100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Arrow: Right 41">
            <a:extLst>
              <a:ext uri="{FF2B5EF4-FFF2-40B4-BE49-F238E27FC236}">
                <a16:creationId xmlns:a16="http://schemas.microsoft.com/office/drawing/2014/main" id="{032B472D-6221-134D-8E0A-B5CD004DC7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05424" y="3604096"/>
            <a:ext cx="2381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A3DB"/>
          </a:solidFill>
          <a:ln>
            <a:noFill/>
          </a:ln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Arrow: Right 42">
            <a:extLst>
              <a:ext uri="{FF2B5EF4-FFF2-40B4-BE49-F238E27FC236}">
                <a16:creationId xmlns:a16="http://schemas.microsoft.com/office/drawing/2014/main" id="{05F0366F-6D8F-1747-8AB3-480423D294AB}"/>
              </a:ext>
            </a:extLst>
          </p:cNvPr>
          <p:cNvSpPr>
            <a:spLocks noChangeArrowheads="1"/>
          </p:cNvSpPr>
          <p:nvPr/>
        </p:nvSpPr>
        <p:spPr bwMode="auto">
          <a:xfrm rot="18900000" flipH="1">
            <a:off x="5017487" y="2992932"/>
            <a:ext cx="2381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A3DB"/>
          </a:solidFill>
          <a:ln>
            <a:noFill/>
          </a:ln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Arrow: Right 43">
            <a:extLst>
              <a:ext uri="{FF2B5EF4-FFF2-40B4-BE49-F238E27FC236}">
                <a16:creationId xmlns:a16="http://schemas.microsoft.com/office/drawing/2014/main" id="{C27DCDF9-929A-6141-AEEE-B9423189A161}"/>
              </a:ext>
            </a:extLst>
          </p:cNvPr>
          <p:cNvSpPr>
            <a:spLocks noChangeArrowheads="1"/>
          </p:cNvSpPr>
          <p:nvPr/>
        </p:nvSpPr>
        <p:spPr bwMode="auto">
          <a:xfrm rot="2700000" flipH="1" flipV="1">
            <a:off x="5405424" y="4251281"/>
            <a:ext cx="2381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Arrow: Right 37">
            <a:extLst>
              <a:ext uri="{FF2B5EF4-FFF2-40B4-BE49-F238E27FC236}">
                <a16:creationId xmlns:a16="http://schemas.microsoft.com/office/drawing/2014/main" id="{F41F213D-5ED5-B042-8E87-27414C2A9EF6}"/>
              </a:ext>
            </a:extLst>
          </p:cNvPr>
          <p:cNvSpPr>
            <a:spLocks noChangeArrowheads="1"/>
          </p:cNvSpPr>
          <p:nvPr/>
        </p:nvSpPr>
        <p:spPr bwMode="auto">
          <a:xfrm rot="16200000" flipH="1" flipV="1">
            <a:off x="4373575" y="3122631"/>
            <a:ext cx="2381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6127C"/>
          </a:solidFill>
          <a:ln w="19050" algn="ctr">
            <a:noFill/>
            <a:round/>
            <a:headEnd/>
            <a:tailEnd/>
          </a:ln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Arrow: Right 40">
            <a:extLst>
              <a:ext uri="{FF2B5EF4-FFF2-40B4-BE49-F238E27FC236}">
                <a16:creationId xmlns:a16="http://schemas.microsoft.com/office/drawing/2014/main" id="{64F30361-EEED-BC46-91EF-97E47BC99940}"/>
              </a:ext>
            </a:extLst>
          </p:cNvPr>
          <p:cNvSpPr>
            <a:spLocks noChangeArrowheads="1"/>
          </p:cNvSpPr>
          <p:nvPr/>
        </p:nvSpPr>
        <p:spPr bwMode="auto">
          <a:xfrm rot="18900000" flipV="1">
            <a:off x="3635981" y="4281909"/>
            <a:ext cx="2381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8E36EA0-A9AB-2146-A71E-73722DD5CCF7}"/>
              </a:ext>
            </a:extLst>
          </p:cNvPr>
          <p:cNvSpPr/>
          <p:nvPr/>
        </p:nvSpPr>
        <p:spPr>
          <a:xfrm>
            <a:off x="3856623" y="3163540"/>
            <a:ext cx="1430753" cy="1430753"/>
          </a:xfrm>
          <a:prstGeom prst="ellipse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F4E41F-607F-A54F-A72F-3553C2791087}"/>
              </a:ext>
            </a:extLst>
          </p:cNvPr>
          <p:cNvSpPr/>
          <p:nvPr/>
        </p:nvSpPr>
        <p:spPr>
          <a:xfrm>
            <a:off x="3819913" y="3611428"/>
            <a:ext cx="1495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DLB</a:t>
            </a:r>
          </a:p>
        </p:txBody>
      </p:sp>
      <p:sp>
        <p:nvSpPr>
          <p:cNvPr id="42" name="Arrow: Right 42">
            <a:extLst>
              <a:ext uri="{FF2B5EF4-FFF2-40B4-BE49-F238E27FC236}">
                <a16:creationId xmlns:a16="http://schemas.microsoft.com/office/drawing/2014/main" id="{C7C51536-52B5-2D4F-B21D-2B744B152C93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452936" y="2688390"/>
            <a:ext cx="2381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6127C"/>
          </a:solidFill>
          <a:ln>
            <a:noFill/>
          </a:ln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7E8C7-DBEF-4A15-FA39-DC4F980EDFB9}"/>
              </a:ext>
            </a:extLst>
          </p:cNvPr>
          <p:cNvSpPr txBox="1"/>
          <p:nvPr/>
        </p:nvSpPr>
        <p:spPr>
          <a:xfrm>
            <a:off x="2479074" y="4914146"/>
            <a:ext cx="5314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273777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Other supportive features e.g. h</a:t>
            </a:r>
            <a:r>
              <a:rPr lang="en-GB" sz="1400" dirty="0">
                <a:solidFill>
                  <a:srgbClr val="273777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yposmia, hypersomnia, falls</a:t>
            </a:r>
            <a:endParaRPr lang="en-GB" sz="1400" dirty="0">
              <a:solidFill>
                <a:srgbClr val="273777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Arrow: Right 40">
            <a:extLst>
              <a:ext uri="{FF2B5EF4-FFF2-40B4-BE49-F238E27FC236}">
                <a16:creationId xmlns:a16="http://schemas.microsoft.com/office/drawing/2014/main" id="{84188761-6945-BE2D-E797-471ACEC9EB7C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472812" y="4630867"/>
            <a:ext cx="2381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6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baby, older&#10;&#10;Description automatically generated">
            <a:extLst>
              <a:ext uri="{FF2B5EF4-FFF2-40B4-BE49-F238E27FC236}">
                <a16:creationId xmlns:a16="http://schemas.microsoft.com/office/drawing/2014/main" id="{52CEA353-52B7-1743-BB5B-6245D70C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788" y="1392235"/>
            <a:ext cx="3874212" cy="428248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15D487-1643-CF4C-89A7-7EE520A0B7FC}"/>
              </a:ext>
            </a:extLst>
          </p:cNvPr>
          <p:cNvSpPr txBox="1">
            <a:spLocks/>
          </p:cNvSpPr>
          <p:nvPr/>
        </p:nvSpPr>
        <p:spPr>
          <a:xfrm>
            <a:off x="1307279" y="1461509"/>
            <a:ext cx="6160321" cy="4213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Incidence, terminology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aetiology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92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950976" y="1412138"/>
            <a:ext cx="7756419" cy="8162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Symptoms – in more detail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4DA219-55C0-9F48-A17F-CA932A7F8293}"/>
              </a:ext>
            </a:extLst>
          </p:cNvPr>
          <p:cNvSpPr txBox="1">
            <a:spLocks/>
          </p:cNvSpPr>
          <p:nvPr/>
        </p:nvSpPr>
        <p:spPr>
          <a:xfrm>
            <a:off x="950976" y="2228375"/>
            <a:ext cx="3621023" cy="38396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Cognitive impairment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attention, executive function and visual-perceptual functions are disproportionately affected, compared with naming &amp; memory abilities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Cognitive fluctuations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core clinical feature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(in approx. 90% of people) – changes in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alertness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or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attention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affecting functional ability can be spontaneous, periodic and transient   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B67617-F54F-BB4D-B820-9A911CCBA561}"/>
              </a:ext>
            </a:extLst>
          </p:cNvPr>
          <p:cNvSpPr txBox="1">
            <a:spLocks/>
          </p:cNvSpPr>
          <p:nvPr/>
        </p:nvSpPr>
        <p:spPr>
          <a:xfrm>
            <a:off x="4695568" y="2228375"/>
            <a:ext cx="3855308" cy="53244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Sleep disturbance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can be severe and include insomnia, sleep fragmentation, rapid eye movement (REM) sleep behaviour disorder, restless legs syndrome, sleep apnoea, excessive daytime somnolence (sleepiness)   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	REM Sleep Behaviour disorder 	(RBD) –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core clinical feature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(in up to 75% of people) – dream 	enactment involving movement 	of limbs. Can precede diagnosis 	of Parkinson’s and LBD by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many years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56CF67-6EDD-A441-B1FB-0DC7DA624243}"/>
              </a:ext>
            </a:extLst>
          </p:cNvPr>
          <p:cNvSpPr/>
          <p:nvPr/>
        </p:nvSpPr>
        <p:spPr>
          <a:xfrm>
            <a:off x="983661" y="5618447"/>
            <a:ext cx="3308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Taylor et al 2019, Walker et al 2015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2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052185" y="1223602"/>
            <a:ext cx="7834320" cy="14526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Symptoms – in more detail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Neuropsychiatric features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4DA219-55C0-9F48-A17F-CA932A7F8293}"/>
              </a:ext>
            </a:extLst>
          </p:cNvPr>
          <p:cNvSpPr txBox="1">
            <a:spLocks/>
          </p:cNvSpPr>
          <p:nvPr/>
        </p:nvSpPr>
        <p:spPr>
          <a:xfrm>
            <a:off x="1052184" y="2347538"/>
            <a:ext cx="3822493" cy="53244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Visual hallucinations: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core clinical feature –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(in approx. 75% of people). Usually visual and recurring – often images of people, animals or objects and more common in the evening or night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Delusions: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be linked to hallucinations and often have a theme (systemised). Delusions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 misidentification (Capgras syndrome), theft or infidelity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are common and can be very distressing for families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B67617-F54F-BB4D-B820-9A911CCBA561}"/>
              </a:ext>
            </a:extLst>
          </p:cNvPr>
          <p:cNvSpPr txBox="1">
            <a:spLocks/>
          </p:cNvSpPr>
          <p:nvPr/>
        </p:nvSpPr>
        <p:spPr>
          <a:xfrm>
            <a:off x="4874677" y="2347539"/>
            <a:ext cx="3855308" cy="53244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Depression: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more frequent in LBD than AD; may be exacerbated by increased insight into diagnosis and complex symptoms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Apathy: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diminished initiative, motivation and affect – common problem and can be very difficult for families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Anxiety: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also common and may accompany depression. May occur as a result of other symptoms such as cognitive difficulties, hallucinations etc.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56CF67-6EDD-A441-B1FB-0DC7DA624243}"/>
              </a:ext>
            </a:extLst>
          </p:cNvPr>
          <p:cNvSpPr/>
          <p:nvPr/>
        </p:nvSpPr>
        <p:spPr>
          <a:xfrm>
            <a:off x="4874677" y="6059557"/>
            <a:ext cx="37037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Taylor et al 2019, Walker et al 2015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4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04AB0-5D41-8349-8B84-145606EEE6C7}"/>
              </a:ext>
            </a:extLst>
          </p:cNvPr>
          <p:cNvSpPr/>
          <p:nvPr/>
        </p:nvSpPr>
        <p:spPr>
          <a:xfrm>
            <a:off x="4856780" y="2422218"/>
            <a:ext cx="4287219" cy="3819842"/>
          </a:xfrm>
          <a:prstGeom prst="rect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950976" y="1129796"/>
            <a:ext cx="7756419" cy="14526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Symptoms – in more detail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Motor symptoms (Parkinsonism) – core clinical feature in PDD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lang="en-GB" sz="1800" b="0" dirty="0"/>
              <a:t>(in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DLB present in less </a:t>
            </a:r>
            <a:r>
              <a:rPr lang="en-GB" sz="1800" b="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than half at diagnosis and possibly never in 25%)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4DA219-55C0-9F48-A17F-CA932A7F8293}"/>
              </a:ext>
            </a:extLst>
          </p:cNvPr>
          <p:cNvSpPr txBox="1">
            <a:spLocks/>
          </p:cNvSpPr>
          <p:nvPr/>
        </p:nvSpPr>
        <p:spPr>
          <a:xfrm>
            <a:off x="950976" y="2422218"/>
            <a:ext cx="3905804" cy="4385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Tremor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Usually in the hands – most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commonly at rest </a:t>
            </a:r>
            <a:r>
              <a:rPr kumimoji="0" lang="en-GB" sz="1800" b="0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or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on movement (kinetic)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Rigidity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Muscle stiffness, freezing (lower half of body feels ‘stuck’), postural instability/gait problems  (difficulty with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balance and gait)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Bradykinesia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Slowness or reduction of spontaneous movement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Facial expression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Masked expression, decreased eye blinking, less movement around the mouth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41C1D1E-7C03-8344-99EE-59EE9A061D52}"/>
              </a:ext>
            </a:extLst>
          </p:cNvPr>
          <p:cNvSpPr txBox="1">
            <a:spLocks/>
          </p:cNvSpPr>
          <p:nvPr/>
        </p:nvSpPr>
        <p:spPr>
          <a:xfrm>
            <a:off x="5017034" y="2582474"/>
            <a:ext cx="3992495" cy="5252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Differences in motor symptoms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for people with PDD and DLB: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PDD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Tremor, rigidity, postural instability and bradykinesia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are more common and often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more severe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DLB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Parkinsonism in DLB requires the presence of at least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of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following: bradykinesia, rest tremor or rigidity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Problems with rigidity and balance more common </a:t>
            </a:r>
            <a:r>
              <a:rPr lang="en-GB" sz="1800" b="0" dirty="0">
                <a:solidFill>
                  <a:srgbClr val="000000"/>
                </a:solidFill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tremor less frequent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8514D-FBEB-8E49-8653-4A23F0AB05D9}"/>
              </a:ext>
            </a:extLst>
          </p:cNvPr>
          <p:cNvSpPr/>
          <p:nvPr/>
        </p:nvSpPr>
        <p:spPr>
          <a:xfrm>
            <a:off x="5017034" y="6229809"/>
            <a:ext cx="3308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Taylor et al 2019, Walker et al 2015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27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950976" y="1448910"/>
            <a:ext cx="7756419" cy="14526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4DA219-55C0-9F48-A17F-CA932A7F8293}"/>
              </a:ext>
            </a:extLst>
          </p:cNvPr>
          <p:cNvSpPr txBox="1">
            <a:spLocks/>
          </p:cNvSpPr>
          <p:nvPr/>
        </p:nvSpPr>
        <p:spPr>
          <a:xfrm>
            <a:off x="950978" y="2322879"/>
            <a:ext cx="4810726" cy="40056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Other motor symptoms can include problems with: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Risk of falls </a:t>
            </a:r>
            <a:r>
              <a:rPr lang="en-GB" sz="1800" b="0" dirty="0">
                <a:solidFill>
                  <a:srgbClr val="000000"/>
                </a:solidFill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due to poor balance, 	orthostatic hypotension &amp; frailty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Muscle cramps &amp; dystonia </a:t>
            </a:r>
            <a:r>
              <a:rPr lang="en-GB" sz="1800" b="0" dirty="0">
                <a:solidFill>
                  <a:srgbClr val="000000"/>
                </a:solidFill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painful 	contraction of muscles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Restless legs </a:t>
            </a:r>
            <a:r>
              <a:rPr lang="en-GB" sz="1800" b="0" dirty="0">
                <a:solidFill>
                  <a:srgbClr val="000000"/>
                </a:solidFill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urge to move legs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when resting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Swallowing </a:t>
            </a:r>
            <a:r>
              <a:rPr lang="en-GB" sz="1800" b="0" dirty="0">
                <a:solidFill>
                  <a:srgbClr val="000000"/>
                </a:solidFill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reduction in frequency,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poor swallow reflex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Speech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– less fluent and quieter volume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D504E-FCE3-4841-99B9-47FA59F7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120" y="1879616"/>
            <a:ext cx="3412694" cy="37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8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950976" y="833750"/>
            <a:ext cx="7756419" cy="14526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4DA219-55C0-9F48-A17F-CA932A7F8293}"/>
              </a:ext>
            </a:extLst>
          </p:cNvPr>
          <p:cNvSpPr txBox="1">
            <a:spLocks/>
          </p:cNvSpPr>
          <p:nvPr/>
        </p:nvSpPr>
        <p:spPr>
          <a:xfrm>
            <a:off x="950978" y="2733330"/>
            <a:ext cx="4175914" cy="46070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Orthostatic hypotension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Poor regulation of blood pressure leading to a ‘postural drop’ in blood pressure when standing or changing position, causing dizziness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Gastrointestinal dysfunction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Can include gastroparesis (slowing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 gut motility),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sialhorrea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(excess saliva),constipation 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CD7C252-96D1-0744-9EF2-576AA29D647C}"/>
              </a:ext>
            </a:extLst>
          </p:cNvPr>
          <p:cNvSpPr txBox="1">
            <a:spLocks/>
          </p:cNvSpPr>
          <p:nvPr/>
        </p:nvSpPr>
        <p:spPr>
          <a:xfrm>
            <a:off x="5053421" y="2733330"/>
            <a:ext cx="3777542" cy="40468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Urinary dysfunction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common problem including urgency, frequency and incontinence, particularly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at night (nocturia)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Excess sweating (hyperhidrosis)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be linked with fluctuations in motor symptoms – reported by 2/3rds of people with Parkinson’s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Changes in or loss of smell (hyposmia/anosmia)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be a feature in Parkinson’s but can be present in LBD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0733F-61E5-4D4E-9980-E2F98E65F234}"/>
              </a:ext>
            </a:extLst>
          </p:cNvPr>
          <p:cNvSpPr/>
          <p:nvPr/>
        </p:nvSpPr>
        <p:spPr>
          <a:xfrm>
            <a:off x="950975" y="1419412"/>
            <a:ext cx="76693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Autonomic dysfunction – (dysautonomia)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Range of symptoms controlled by autonomic nervous system – common in Parkinson’s disease – may be associated with more rapid disease progression in DLB    </a:t>
            </a:r>
          </a:p>
        </p:txBody>
      </p:sp>
    </p:spTree>
    <p:extLst>
      <p:ext uri="{BB962C8B-B14F-4D97-AF65-F5344CB8AC3E}">
        <p14:creationId xmlns:p14="http://schemas.microsoft.com/office/powerpoint/2010/main" val="1054836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226993" y="415510"/>
            <a:ext cx="7737577" cy="851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Clinical features: DLB v PDD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Jellinger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2018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F81EBF1-2EF4-7447-B2FB-FF4E9F19B3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283720"/>
              </p:ext>
            </p:extLst>
          </p:nvPr>
        </p:nvGraphicFramePr>
        <p:xfrm>
          <a:off x="969818" y="975360"/>
          <a:ext cx="7841673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564">
                  <a:extLst>
                    <a:ext uri="{9D8B030D-6E8A-4147-A177-3AD203B41FA5}">
                      <a16:colId xmlns:a16="http://schemas.microsoft.com/office/drawing/2014/main" val="3988189577"/>
                    </a:ext>
                  </a:extLst>
                </a:gridCol>
                <a:gridCol w="3299443">
                  <a:extLst>
                    <a:ext uri="{9D8B030D-6E8A-4147-A177-3AD203B41FA5}">
                      <a16:colId xmlns:a16="http://schemas.microsoft.com/office/drawing/2014/main" val="315991787"/>
                    </a:ext>
                  </a:extLst>
                </a:gridCol>
                <a:gridCol w="2972666">
                  <a:extLst>
                    <a:ext uri="{9D8B030D-6E8A-4147-A177-3AD203B41FA5}">
                      <a16:colId xmlns:a16="http://schemas.microsoft.com/office/drawing/2014/main" val="248395243"/>
                    </a:ext>
                  </a:extLst>
                </a:gridCol>
              </a:tblGrid>
              <a:tr h="473209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latin typeface="Trebuchet MS" panose="020B0703020202090204" pitchFamily="34" charset="0"/>
                        </a:rPr>
                        <a:t>Major clinical features </a:t>
                      </a:r>
                    </a:p>
                  </a:txBody>
                  <a:tcPr>
                    <a:solidFill>
                      <a:srgbClr val="2737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latin typeface="Trebuchet MS" panose="020B0703020202090204" pitchFamily="34" charset="0"/>
                        </a:rPr>
                        <a:t>Dementia</a:t>
                      </a:r>
                      <a:r>
                        <a:rPr lang="en-GB" sz="1400" b="1" i="0" baseline="0" dirty="0">
                          <a:latin typeface="Trebuchet MS" panose="020B0703020202090204" pitchFamily="34" charset="0"/>
                        </a:rPr>
                        <a:t> with </a:t>
                      </a:r>
                      <a:r>
                        <a:rPr lang="en-GB" sz="1400" b="1" i="0" dirty="0">
                          <a:latin typeface="Trebuchet MS" panose="020B0703020202090204" pitchFamily="34" charset="0"/>
                        </a:rPr>
                        <a:t>Lewy bodies</a:t>
                      </a:r>
                      <a:r>
                        <a:rPr lang="en-GB" sz="1400" b="1" i="0" baseline="0" dirty="0">
                          <a:latin typeface="Trebuchet MS" panose="020B0703020202090204" pitchFamily="34" charset="0"/>
                        </a:rPr>
                        <a:t> (DLB) </a:t>
                      </a:r>
                      <a:r>
                        <a:rPr lang="en-GB" sz="1400" b="1" i="0" dirty="0">
                          <a:latin typeface="Trebuchet MS" panose="020B070302020209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2737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latin typeface="Trebuchet MS" panose="020B0703020202090204" pitchFamily="34" charset="0"/>
                        </a:rPr>
                        <a:t>Parkinson’s disease</a:t>
                      </a:r>
                      <a:r>
                        <a:rPr lang="en-GB" sz="1400" b="1" i="0" baseline="0" dirty="0">
                          <a:latin typeface="Trebuchet MS" panose="020B0703020202090204" pitchFamily="34" charset="0"/>
                        </a:rPr>
                        <a:t> dementia (PD</a:t>
                      </a:r>
                      <a:r>
                        <a:rPr lang="en-GB" sz="1400" b="1" i="0" dirty="0">
                          <a:latin typeface="Trebuchet MS" panose="020B0703020202090204" pitchFamily="34" charset="0"/>
                        </a:rPr>
                        <a:t>D) </a:t>
                      </a:r>
                    </a:p>
                  </a:txBody>
                  <a:tcPr>
                    <a:solidFill>
                      <a:srgbClr val="273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868479"/>
                  </a:ext>
                </a:extLst>
              </a:tr>
              <a:tr h="1041066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Cognitive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impairment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Deficits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on attention, executive function and visuospatial ability. </a:t>
                      </a:r>
                    </a:p>
                    <a:p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Memory impairment less prominent at onset but increasing in later stages </a:t>
                      </a:r>
                    </a:p>
                    <a:p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Faster rate of decline than 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Impairment of more than one domain;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some changes similar to DLB e.g. executive dysfunction, others are different (attention, episodic verbal memory)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090293"/>
                  </a:ext>
                </a:extLst>
              </a:tr>
              <a:tr h="473209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Fluctuating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cognition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Marked variation in alertness and attention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If present,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similar to DLB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648428"/>
                  </a:ext>
                </a:extLst>
              </a:tr>
              <a:tr h="473209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Hallucinations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Recurrent, most often visual,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well formed (e.g. people, animals)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Present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after Levodopa therapy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57097"/>
                  </a:ext>
                </a:extLst>
              </a:tr>
              <a:tr h="473209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Motor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parkinsonism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Usually absent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before dementia occurs, tremor uncommon or absent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Variable akinesia, rigidity, tremor frequent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56719"/>
                  </a:ext>
                </a:extLst>
              </a:tr>
              <a:tr h="473209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REM Sleep disorder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May precede DLB fo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r many years OR develop later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Same as DLB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10830"/>
                  </a:ext>
                </a:extLst>
              </a:tr>
              <a:tr h="1041066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Non-motor symptoms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Trebuchet MS" panose="020B0703020202090204" pitchFamily="34" charset="0"/>
                        </a:rPr>
                        <a:t>Day</a:t>
                      </a:r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 time sleepiness, transient episodes of unresponsiveness, neuroleptic sensitivity, urine incontinence, constipation, falls, hyposmia, depression, apathy, anxiety 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Changes in mood and behaviour similar to DLB </a:t>
                      </a:r>
                    </a:p>
                    <a:p>
                      <a:r>
                        <a:rPr lang="en-GB" sz="1400" b="0" i="0" baseline="0" dirty="0">
                          <a:latin typeface="Trebuchet MS" panose="020B0703020202090204" pitchFamily="34" charset="0"/>
                        </a:rPr>
                        <a:t>Neuroleptic sensitivity less frequent </a:t>
                      </a:r>
                      <a:endParaRPr lang="en-GB" sz="1400" b="0" i="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69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661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260419" y="1234459"/>
            <a:ext cx="7636476" cy="851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Prodromal features of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 Lewy bodies (DLB)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46293-4269-424D-9D07-004B14D56979}"/>
              </a:ext>
            </a:extLst>
          </p:cNvPr>
          <p:cNvSpPr/>
          <p:nvPr/>
        </p:nvSpPr>
        <p:spPr>
          <a:xfrm>
            <a:off x="6385760" y="6097882"/>
            <a:ext cx="2604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McKeith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al, Neurology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881787F9-8CA6-D74C-810E-DCD3348B0855}"/>
              </a:ext>
            </a:extLst>
          </p:cNvPr>
          <p:cNvSpPr txBox="1">
            <a:spLocks/>
          </p:cNvSpPr>
          <p:nvPr/>
        </p:nvSpPr>
        <p:spPr>
          <a:xfrm>
            <a:off x="948708" y="2809972"/>
            <a:ext cx="1784061" cy="534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latin typeface="Trebuchet MS" panose="020B0703020202090204" pitchFamily="34" charset="0"/>
              </a:rPr>
              <a:t>PATHOLOGICAL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B56CEF4-B643-FD46-BE6E-A0410402ADD4}"/>
              </a:ext>
            </a:extLst>
          </p:cNvPr>
          <p:cNvCxnSpPr>
            <a:cxnSpLocks/>
            <a:endCxn id="106" idx="0"/>
          </p:cNvCxnSpPr>
          <p:nvPr/>
        </p:nvCxnSpPr>
        <p:spPr>
          <a:xfrm flipH="1">
            <a:off x="2401045" y="3284387"/>
            <a:ext cx="606746" cy="876477"/>
          </a:xfrm>
          <a:prstGeom prst="line">
            <a:avLst/>
          </a:prstGeom>
          <a:ln w="15875">
            <a:solidFill>
              <a:srgbClr val="273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AE9D710-8A3F-9B4D-9C0C-4420FD0084DC}"/>
              </a:ext>
            </a:extLst>
          </p:cNvPr>
          <p:cNvCxnSpPr>
            <a:cxnSpLocks/>
            <a:stCxn id="113" idx="2"/>
          </p:cNvCxnSpPr>
          <p:nvPr/>
        </p:nvCxnSpPr>
        <p:spPr>
          <a:xfrm>
            <a:off x="3796795" y="3367905"/>
            <a:ext cx="62441" cy="873679"/>
          </a:xfrm>
          <a:prstGeom prst="line">
            <a:avLst/>
          </a:prstGeom>
          <a:ln w="15875">
            <a:solidFill>
              <a:srgbClr val="273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61C7EC7-8680-E542-B390-43B43AE0E822}"/>
              </a:ext>
            </a:extLst>
          </p:cNvPr>
          <p:cNvCxnSpPr>
            <a:cxnSpLocks/>
          </p:cNvCxnSpPr>
          <p:nvPr/>
        </p:nvCxnSpPr>
        <p:spPr>
          <a:xfrm>
            <a:off x="9100781" y="2734073"/>
            <a:ext cx="9683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C5A983-281B-7E4E-AD4B-2FEF5CDEC0B1}"/>
              </a:ext>
            </a:extLst>
          </p:cNvPr>
          <p:cNvCxnSpPr>
            <a:cxnSpLocks/>
          </p:cNvCxnSpPr>
          <p:nvPr/>
        </p:nvCxnSpPr>
        <p:spPr>
          <a:xfrm flipH="1">
            <a:off x="2371597" y="3251485"/>
            <a:ext cx="3109580" cy="944919"/>
          </a:xfrm>
          <a:prstGeom prst="line">
            <a:avLst/>
          </a:prstGeom>
          <a:ln w="15875">
            <a:solidFill>
              <a:srgbClr val="273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0C9E4EA-18BB-094B-BD51-72ED25016D0D}"/>
              </a:ext>
            </a:extLst>
          </p:cNvPr>
          <p:cNvCxnSpPr>
            <a:cxnSpLocks/>
          </p:cNvCxnSpPr>
          <p:nvPr/>
        </p:nvCxnSpPr>
        <p:spPr>
          <a:xfrm flipH="1">
            <a:off x="5663365" y="3266308"/>
            <a:ext cx="108912" cy="911743"/>
          </a:xfrm>
          <a:prstGeom prst="line">
            <a:avLst/>
          </a:prstGeom>
          <a:ln w="15875">
            <a:solidFill>
              <a:srgbClr val="273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31A587F-DF27-6544-9FD5-276F509C9C73}"/>
              </a:ext>
            </a:extLst>
          </p:cNvPr>
          <p:cNvCxnSpPr>
            <a:cxnSpLocks/>
          </p:cNvCxnSpPr>
          <p:nvPr/>
        </p:nvCxnSpPr>
        <p:spPr>
          <a:xfrm>
            <a:off x="6813877" y="3266308"/>
            <a:ext cx="542022" cy="911743"/>
          </a:xfrm>
          <a:prstGeom prst="line">
            <a:avLst/>
          </a:prstGeom>
          <a:ln w="15875">
            <a:solidFill>
              <a:srgbClr val="273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ontent Placeholder 4">
            <a:extLst>
              <a:ext uri="{FF2B5EF4-FFF2-40B4-BE49-F238E27FC236}">
                <a16:creationId xmlns:a16="http://schemas.microsoft.com/office/drawing/2014/main" id="{5946E4C9-3285-2A40-9DBD-1640AEE56C3A}"/>
              </a:ext>
            </a:extLst>
          </p:cNvPr>
          <p:cNvSpPr txBox="1">
            <a:spLocks/>
          </p:cNvSpPr>
          <p:nvPr/>
        </p:nvSpPr>
        <p:spPr>
          <a:xfrm>
            <a:off x="1761325" y="5192950"/>
            <a:ext cx="1246466" cy="534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dirty="0">
                <a:solidFill>
                  <a:srgbClr val="00A3DB"/>
                </a:solidFill>
                <a:latin typeface="Trebuchet MS" panose="020B0703020202090204" pitchFamily="34" charset="0"/>
              </a:rPr>
              <a:t>PRODROMAL</a:t>
            </a:r>
          </a:p>
        </p:txBody>
      </p:sp>
      <p:sp>
        <p:nvSpPr>
          <p:cNvPr id="89" name="Content Placeholder 4">
            <a:extLst>
              <a:ext uri="{FF2B5EF4-FFF2-40B4-BE49-F238E27FC236}">
                <a16:creationId xmlns:a16="http://schemas.microsoft.com/office/drawing/2014/main" id="{263D31F8-E7B3-0148-8286-BDA96D0CD492}"/>
              </a:ext>
            </a:extLst>
          </p:cNvPr>
          <p:cNvSpPr txBox="1">
            <a:spLocks/>
          </p:cNvSpPr>
          <p:nvPr/>
        </p:nvSpPr>
        <p:spPr>
          <a:xfrm>
            <a:off x="3174715" y="5152523"/>
            <a:ext cx="4698367" cy="534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dirty="0">
                <a:solidFill>
                  <a:srgbClr val="00A3DB"/>
                </a:solidFill>
                <a:latin typeface="Trebuchet MS" panose="020B0703020202090204" pitchFamily="34" charset="0"/>
              </a:rPr>
              <a:t>SYNDROMAL</a:t>
            </a:r>
          </a:p>
        </p:txBody>
      </p:sp>
      <p:sp>
        <p:nvSpPr>
          <p:cNvPr id="104" name="Content Placeholder 4">
            <a:extLst>
              <a:ext uri="{FF2B5EF4-FFF2-40B4-BE49-F238E27FC236}">
                <a16:creationId xmlns:a16="http://schemas.microsoft.com/office/drawing/2014/main" id="{59DFC528-8546-B24A-943E-857C7BEFF715}"/>
              </a:ext>
            </a:extLst>
          </p:cNvPr>
          <p:cNvSpPr txBox="1">
            <a:spLocks/>
          </p:cNvSpPr>
          <p:nvPr/>
        </p:nvSpPr>
        <p:spPr>
          <a:xfrm>
            <a:off x="434960" y="5136866"/>
            <a:ext cx="1157468" cy="6012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latin typeface="Trebuchet MS" panose="020B0703020202090204" pitchFamily="34" charset="0"/>
              </a:rPr>
              <a:t>CLINICAL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346F765B-0A5B-0A47-8F7D-F4DA62D98F05}"/>
              </a:ext>
            </a:extLst>
          </p:cNvPr>
          <p:cNvSpPr/>
          <p:nvPr/>
        </p:nvSpPr>
        <p:spPr>
          <a:xfrm>
            <a:off x="1776254" y="4160864"/>
            <a:ext cx="1249581" cy="6069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RBD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3CBC6D65-8B78-F84C-AE74-0573624CE156}"/>
              </a:ext>
            </a:extLst>
          </p:cNvPr>
          <p:cNvSpPr/>
          <p:nvPr/>
        </p:nvSpPr>
        <p:spPr>
          <a:xfrm>
            <a:off x="3174715" y="4160864"/>
            <a:ext cx="1105380" cy="6069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MSA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charset="0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09704F64-2788-1848-865E-E7D740F5F249}"/>
              </a:ext>
            </a:extLst>
          </p:cNvPr>
          <p:cNvSpPr/>
          <p:nvPr/>
        </p:nvSpPr>
        <p:spPr>
          <a:xfrm>
            <a:off x="4815037" y="4160864"/>
            <a:ext cx="1463898" cy="6069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PD           PDD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charset="0"/>
            </a:endParaRP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D506D3F6-2357-4848-B2E1-E3105D18730F}"/>
              </a:ext>
            </a:extLst>
          </p:cNvPr>
          <p:cNvSpPr/>
          <p:nvPr/>
        </p:nvSpPr>
        <p:spPr>
          <a:xfrm>
            <a:off x="5314020" y="4359437"/>
            <a:ext cx="371475" cy="21907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A6A377D1-E512-AB45-B659-32AF52C8D7B3}"/>
              </a:ext>
            </a:extLst>
          </p:cNvPr>
          <p:cNvSpPr/>
          <p:nvPr/>
        </p:nvSpPr>
        <p:spPr>
          <a:xfrm>
            <a:off x="6767710" y="4160864"/>
            <a:ext cx="1105380" cy="6069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DLB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charset="0"/>
            </a:endParaRP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D32DE663-7887-9846-9E50-AAA6C9D0AFC2}"/>
              </a:ext>
            </a:extLst>
          </p:cNvPr>
          <p:cNvSpPr/>
          <p:nvPr/>
        </p:nvSpPr>
        <p:spPr>
          <a:xfrm>
            <a:off x="2677585" y="2546787"/>
            <a:ext cx="2238420" cy="821118"/>
          </a:xfrm>
          <a:prstGeom prst="roundRect">
            <a:avLst/>
          </a:prstGeom>
          <a:solidFill>
            <a:srgbClr val="27377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1" kern="0" dirty="0">
                <a:solidFill>
                  <a:schemeClr val="bg1"/>
                </a:solidFill>
                <a:latin typeface="Trebuchet MS" panose="020B0703020202090204" pitchFamily="34" charset="0"/>
                <a:cs typeface="Arial" charset="0"/>
              </a:rPr>
              <a:t>a</a:t>
            </a: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-</a:t>
            </a:r>
            <a:r>
              <a:rPr kumimoji="0" lang="en-GB" sz="135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synuclienopathy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charset="0"/>
            </a:endParaRP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AB94D43C-8525-0343-8EC3-F136F72B24E3}"/>
              </a:ext>
            </a:extLst>
          </p:cNvPr>
          <p:cNvSpPr/>
          <p:nvPr/>
        </p:nvSpPr>
        <p:spPr>
          <a:xfrm>
            <a:off x="5166109" y="2546787"/>
            <a:ext cx="2238420" cy="821118"/>
          </a:xfrm>
          <a:prstGeom prst="roundRect">
            <a:avLst/>
          </a:prstGeom>
          <a:solidFill>
            <a:srgbClr val="27377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1" kern="0" dirty="0">
                <a:solidFill>
                  <a:schemeClr val="bg1"/>
                </a:solidFill>
                <a:latin typeface="Trebuchet MS" panose="020B0703020202090204" pitchFamily="34" charset="0"/>
                <a:cs typeface="Arial" charset="0"/>
              </a:rPr>
              <a:t>Lewy body disease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charset="0"/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A32DB52-9C5C-1D45-8F3B-D71709BB4D3F}"/>
              </a:ext>
            </a:extLst>
          </p:cNvPr>
          <p:cNvCxnSpPr>
            <a:cxnSpLocks/>
          </p:cNvCxnSpPr>
          <p:nvPr/>
        </p:nvCxnSpPr>
        <p:spPr>
          <a:xfrm>
            <a:off x="7873082" y="4930815"/>
            <a:ext cx="0" cy="378696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F4E5BD7-6A30-5748-A75E-499834F5A0C3}"/>
              </a:ext>
            </a:extLst>
          </p:cNvPr>
          <p:cNvCxnSpPr>
            <a:cxnSpLocks/>
          </p:cNvCxnSpPr>
          <p:nvPr/>
        </p:nvCxnSpPr>
        <p:spPr>
          <a:xfrm flipH="1">
            <a:off x="6053559" y="5309511"/>
            <a:ext cx="1819523" cy="14823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B7498C88-C291-CD46-9E7B-10B50051B4B7}"/>
              </a:ext>
            </a:extLst>
          </p:cNvPr>
          <p:cNvCxnSpPr>
            <a:cxnSpLocks/>
          </p:cNvCxnSpPr>
          <p:nvPr/>
        </p:nvCxnSpPr>
        <p:spPr>
          <a:xfrm flipH="1">
            <a:off x="3171463" y="5309511"/>
            <a:ext cx="1819523" cy="14823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78236D5F-F9EE-C54F-8C4A-CAB20CF37FE2}"/>
              </a:ext>
            </a:extLst>
          </p:cNvPr>
          <p:cNvCxnSpPr>
            <a:cxnSpLocks/>
          </p:cNvCxnSpPr>
          <p:nvPr/>
        </p:nvCxnSpPr>
        <p:spPr>
          <a:xfrm>
            <a:off x="3185335" y="4930815"/>
            <a:ext cx="0" cy="378696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5451D61B-2C0A-6042-9ABD-841CBC4F220F}"/>
              </a:ext>
            </a:extLst>
          </p:cNvPr>
          <p:cNvCxnSpPr>
            <a:cxnSpLocks/>
          </p:cNvCxnSpPr>
          <p:nvPr/>
        </p:nvCxnSpPr>
        <p:spPr>
          <a:xfrm>
            <a:off x="1773223" y="4930815"/>
            <a:ext cx="0" cy="378696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AA3073BC-C01F-B241-82E0-4ACE25DE3A86}"/>
              </a:ext>
            </a:extLst>
          </p:cNvPr>
          <p:cNvCxnSpPr>
            <a:cxnSpLocks/>
          </p:cNvCxnSpPr>
          <p:nvPr/>
        </p:nvCxnSpPr>
        <p:spPr>
          <a:xfrm>
            <a:off x="3023627" y="4930815"/>
            <a:ext cx="0" cy="378696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33F6A90-F500-D242-8FAC-DA2DBD368FCE}"/>
              </a:ext>
            </a:extLst>
          </p:cNvPr>
          <p:cNvCxnSpPr>
            <a:cxnSpLocks/>
          </p:cNvCxnSpPr>
          <p:nvPr/>
        </p:nvCxnSpPr>
        <p:spPr>
          <a:xfrm flipH="1">
            <a:off x="2926404" y="5323671"/>
            <a:ext cx="81387" cy="663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4738605-F4E7-7D41-B349-99997424D751}"/>
              </a:ext>
            </a:extLst>
          </p:cNvPr>
          <p:cNvCxnSpPr>
            <a:cxnSpLocks/>
          </p:cNvCxnSpPr>
          <p:nvPr/>
        </p:nvCxnSpPr>
        <p:spPr>
          <a:xfrm flipH="1">
            <a:off x="1755972" y="5323671"/>
            <a:ext cx="81387" cy="663"/>
          </a:xfrm>
          <a:prstGeom prst="straightConnector1">
            <a:avLst/>
          </a:prstGeom>
          <a:ln w="38100">
            <a:solidFill>
              <a:srgbClr val="273777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1530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F6806C-A75A-994D-B198-4407D0806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95" y="1743427"/>
            <a:ext cx="4434348" cy="43902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950977" y="2431427"/>
            <a:ext cx="4899218" cy="2869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RBD (REM Sleep Behaviour Disorder) may occur several years before onset of Dementia with Lewy bodies or Parkinsonism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Prodromal phase of DLB thought to include one or more of the following: ¹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1. MCI (Mild cognitive impairment)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2. Recurrent delirium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3. Psychiatric symptoms e.g. hallucinations,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 systemised delusions etc.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27B524F-7474-B348-BF13-CEC4F4453097}"/>
              </a:ext>
            </a:extLst>
          </p:cNvPr>
          <p:cNvSpPr txBox="1">
            <a:spLocks/>
          </p:cNvSpPr>
          <p:nvPr/>
        </p:nvSpPr>
        <p:spPr>
          <a:xfrm>
            <a:off x="950976" y="1557458"/>
            <a:ext cx="7756419" cy="14526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6293-4269-424D-9D07-004B14D56979}"/>
              </a:ext>
            </a:extLst>
          </p:cNvPr>
          <p:cNvSpPr/>
          <p:nvPr/>
        </p:nvSpPr>
        <p:spPr>
          <a:xfrm>
            <a:off x="950976" y="5577331"/>
            <a:ext cx="2604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McKeith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al, Neurology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00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790720" y="2975854"/>
            <a:ext cx="3247143" cy="2817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Survival analysis accounting for age, antipsychotic prescribing and frailty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AD survival: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6.7 years for males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7.0 years for females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DLB survival: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3.3 years for males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4.0 years for females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6293-4269-424D-9D07-004B14D56979}"/>
              </a:ext>
            </a:extLst>
          </p:cNvPr>
          <p:cNvSpPr/>
          <p:nvPr/>
        </p:nvSpPr>
        <p:spPr>
          <a:xfrm>
            <a:off x="790720" y="5673435"/>
            <a:ext cx="2604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Price et al, BMJ Open,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790720" y="1478166"/>
            <a:ext cx="4328035" cy="1340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Survival analysis of Dementia with Lewy bodies (DLB) compared with Alzheimer’s Disease (AD)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8CAE83-032A-8E41-A935-5B9A6D03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070" y="1730595"/>
            <a:ext cx="3744823" cy="42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9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- up of a hand holding a needle&#10;&#10;Description automatically generated with low confidence">
            <a:extLst>
              <a:ext uri="{FF2B5EF4-FFF2-40B4-BE49-F238E27FC236}">
                <a16:creationId xmlns:a16="http://schemas.microsoft.com/office/drawing/2014/main" id="{88AD45C0-A698-9B41-B1C7-4164D3EE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772" y="1595788"/>
            <a:ext cx="3288504" cy="385200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CA572AA-B6C0-5C4A-96BD-5A7117048F2F}"/>
              </a:ext>
            </a:extLst>
          </p:cNvPr>
          <p:cNvSpPr txBox="1">
            <a:spLocks/>
          </p:cNvSpPr>
          <p:nvPr/>
        </p:nvSpPr>
        <p:spPr>
          <a:xfrm>
            <a:off x="1005622" y="1499217"/>
            <a:ext cx="6160321" cy="4213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Delirium v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bodies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77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389889" y="1061724"/>
            <a:ext cx="7754111" cy="45812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 (LBD)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‘The most common disease </a:t>
            </a:r>
            <a:b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you have never heard of’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Second most common cause of neurodegenerative dementia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– 10-15% 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 &amp; 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Approximately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100,000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people with LBD in UK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 (LBD) includes both: 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–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 Lewy bodies (DLB)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4-7.5% 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  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and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–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dementia (PDD)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3.6- 9.7%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3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in Parkinson’s disease (PD)=30% overall ³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– 50% who live with PD&gt;10 years ¹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– 80% who live with PD&gt;20 years 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6C69A-47E9-6243-A0A7-2369C3985AE2}"/>
              </a:ext>
            </a:extLst>
          </p:cNvPr>
          <p:cNvSpPr/>
          <p:nvPr/>
        </p:nvSpPr>
        <p:spPr>
          <a:xfrm>
            <a:off x="1389889" y="5532952"/>
            <a:ext cx="5626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 Vann-Jones &amp; O’Brien, 2014;  2 Kane et al, 2018; 3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Aarsland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al, 2008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4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1008642" y="2253447"/>
            <a:ext cx="6660519" cy="3023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People with dementia: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Increased risk of developing delirium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People with repeated delirium: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Increased risk of </a:t>
            </a:r>
            <a:br>
              <a:rPr lang="en-GB" sz="1800" b="0" dirty="0">
                <a:solidFill>
                  <a:srgbClr val="000000"/>
                </a:solidFill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developing dementia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Delirium: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Common symptom in early stages of ‘Dementia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with Lewy bodies’ (DLB) (may be a prodromal feature)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Delirium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LBD: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global impairment of cognition, ﬂuctuations in attention and perceptual abnormalities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Can be difficult to differentiate – however slight differences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 presentation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6293-4269-424D-9D07-004B14D56979}"/>
              </a:ext>
            </a:extLst>
          </p:cNvPr>
          <p:cNvSpPr/>
          <p:nvPr/>
        </p:nvSpPr>
        <p:spPr>
          <a:xfrm>
            <a:off x="1008642" y="5407648"/>
            <a:ext cx="2546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Gore, Vardy &amp; O’Brien,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629257"/>
            <a:ext cx="7636476" cy="851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Delirium &amp; Dementia with Lewy bodies (DLB)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729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910076" y="1625318"/>
            <a:ext cx="7636476" cy="851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Delirium &amp; Dementia with Lewy bodies (DLB)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5411409" y="2490856"/>
            <a:ext cx="3488232" cy="3023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Delirium is caused by multifactorial pathophysiology but can include changes 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acetylcholine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dopamine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Acetylcholine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deficiency in both people with delirium and DLB (less clear in PDD)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Dopamine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– excess in delirium rather than a deficit (as in LBD)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53" y="2213857"/>
            <a:ext cx="3904805" cy="2697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0076" y="523714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rgbClr val="111111"/>
                </a:solidFill>
                <a:latin typeface="Trebuchet MS" panose="020B0603020202020204" pitchFamily="34" charset="0"/>
              </a:rPr>
              <a:t>Pathophysiology of delirium. The evidence supports multiple mechanisms </a:t>
            </a:r>
            <a:br>
              <a:rPr lang="en-GB" sz="1000" dirty="0">
                <a:solidFill>
                  <a:srgbClr val="111111"/>
                </a:solidFill>
                <a:latin typeface="Trebuchet MS" panose="020B0603020202020204" pitchFamily="34" charset="0"/>
              </a:rPr>
            </a:br>
            <a:r>
              <a:rPr lang="en-GB" sz="1000" dirty="0">
                <a:solidFill>
                  <a:srgbClr val="111111"/>
                </a:solidFill>
                <a:latin typeface="Trebuchet MS" panose="020B0603020202020204" pitchFamily="34" charset="0"/>
              </a:rPr>
              <a:t>of delirium, which may pertain in different clinical situations. [Reproduced from </a:t>
            </a:r>
            <a:r>
              <a:rPr lang="en-GB" sz="1000" dirty="0" err="1">
                <a:solidFill>
                  <a:srgbClr val="111111"/>
                </a:solidFill>
                <a:latin typeface="Trebuchet MS" panose="020B0603020202020204" pitchFamily="34" charset="0"/>
              </a:rPr>
              <a:t>Flacker</a:t>
            </a:r>
            <a:r>
              <a:rPr lang="en-GB" sz="1000" dirty="0">
                <a:solidFill>
                  <a:srgbClr val="111111"/>
                </a:solidFill>
                <a:latin typeface="Trebuchet MS" panose="020B0603020202020204" pitchFamily="34" charset="0"/>
              </a:rPr>
              <a:t> and colleagues. J </a:t>
            </a:r>
            <a:r>
              <a:rPr lang="en-GB" sz="1000" dirty="0" err="1">
                <a:solidFill>
                  <a:srgbClr val="111111"/>
                </a:solidFill>
                <a:latin typeface="Trebuchet MS" panose="020B0603020202020204" pitchFamily="34" charset="0"/>
              </a:rPr>
              <a:t>Gerontol</a:t>
            </a:r>
            <a:r>
              <a:rPr lang="en-GB" sz="1000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en-GB" sz="1000" dirty="0" err="1">
                <a:solidFill>
                  <a:srgbClr val="111111"/>
                </a:solidFill>
                <a:latin typeface="Trebuchet MS" panose="020B0603020202020204" pitchFamily="34" charset="0"/>
              </a:rPr>
              <a:t>Biol</a:t>
            </a:r>
            <a:r>
              <a:rPr lang="en-GB" sz="1000" dirty="0">
                <a:solidFill>
                  <a:srgbClr val="111111"/>
                </a:solidFill>
                <a:latin typeface="Trebuchet MS" panose="020B0603020202020204" pitchFamily="34" charset="0"/>
              </a:rPr>
              <a:t> Sci. 1999;54A:B239–B246] </a:t>
            </a:r>
            <a:endParaRPr lang="en-GB" sz="1000" b="0" i="0" dirty="0">
              <a:solidFill>
                <a:srgbClr val="111111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7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075749" y="979650"/>
            <a:ext cx="7636476" cy="851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Delirium and DLB – overlap and differences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9C152FD0-0FED-ED43-AB1D-E80DD9EF11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894781"/>
              </p:ext>
            </p:extLst>
          </p:nvPr>
        </p:nvGraphicFramePr>
        <p:xfrm>
          <a:off x="989788" y="1581964"/>
          <a:ext cx="7642156" cy="4075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276">
                  <a:extLst>
                    <a:ext uri="{9D8B030D-6E8A-4147-A177-3AD203B41FA5}">
                      <a16:colId xmlns:a16="http://schemas.microsoft.com/office/drawing/2014/main" val="3166878591"/>
                    </a:ext>
                  </a:extLst>
                </a:gridCol>
                <a:gridCol w="2916194">
                  <a:extLst>
                    <a:ext uri="{9D8B030D-6E8A-4147-A177-3AD203B41FA5}">
                      <a16:colId xmlns:a16="http://schemas.microsoft.com/office/drawing/2014/main" val="2634508527"/>
                    </a:ext>
                  </a:extLst>
                </a:gridCol>
                <a:gridCol w="2880686">
                  <a:extLst>
                    <a:ext uri="{9D8B030D-6E8A-4147-A177-3AD203B41FA5}">
                      <a16:colId xmlns:a16="http://schemas.microsoft.com/office/drawing/2014/main" val="674582715"/>
                    </a:ext>
                  </a:extLst>
                </a:gridCol>
              </a:tblGrid>
              <a:tr h="287594">
                <a:tc>
                  <a:txBody>
                    <a:bodyPr/>
                    <a:lstStyle/>
                    <a:p>
                      <a:endParaRPr lang="en-GB" sz="12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rgbClr val="2737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Delirium </a:t>
                      </a:r>
                    </a:p>
                  </a:txBody>
                  <a:tcPr>
                    <a:solidFill>
                      <a:srgbClr val="2737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DLB</a:t>
                      </a:r>
                    </a:p>
                  </a:txBody>
                  <a:tcPr>
                    <a:solidFill>
                      <a:srgbClr val="273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122883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Onset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Acute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Gradual &amp; progressive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010696"/>
                  </a:ext>
                </a:extLst>
              </a:tr>
              <a:tr h="656777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Cognitive impairment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Fluctuating attention, </a:t>
                      </a:r>
                    </a:p>
                    <a:p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E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xecutive function, memory, visuospatial deficits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Fluctuating attention, some executive function, working memory, visuospatial deficits </a:t>
                      </a:r>
                      <a:b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&amp; vigilance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920850"/>
                  </a:ext>
                </a:extLst>
              </a:tr>
              <a:tr h="469127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Perceptual disturbances</a:t>
                      </a:r>
                      <a:r>
                        <a:rPr lang="en-GB" sz="1400" b="1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  <a:endParaRPr lang="en-GB" sz="1400" b="1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Visual and auditory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hallucinations, delusions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Recurrent structured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v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isual 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hallucinations, delusions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47211"/>
                  </a:ext>
                </a:extLst>
              </a:tr>
              <a:tr h="350744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Sleep–wake cycle</a:t>
                      </a:r>
                      <a:r>
                        <a:rPr lang="en-GB" sz="1400" b="1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  <a:endParaRPr lang="en-GB" sz="1400" b="1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Disturbance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in sleep-wake cycle 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REM sleep behaviour disorder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399158"/>
                  </a:ext>
                </a:extLst>
              </a:tr>
              <a:tr h="310963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Consciousness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Fluctuating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Transient loss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222643"/>
                  </a:ext>
                </a:extLst>
              </a:tr>
              <a:tr h="469127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Motor signs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Hyperactive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and/or hypoactive </a:t>
                      </a:r>
                    </a:p>
                    <a:p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Risk of falls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Parkinsonism</a:t>
                      </a:r>
                    </a:p>
                    <a:p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Repeated falls  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141176"/>
                  </a:ext>
                </a:extLst>
              </a:tr>
              <a:tr h="296992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Syncope (fainting)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Not reported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Present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47311"/>
                  </a:ext>
                </a:extLst>
              </a:tr>
              <a:tr h="469127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Neuroleptic sensitivity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Some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symptoms responsive to neuroleptics 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Severe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neuroleptic sensitivity </a:t>
                      </a:r>
                      <a:b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</a:b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in some 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781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1D0AAA-0222-F845-8A9B-797738337E5E}"/>
              </a:ext>
            </a:extLst>
          </p:cNvPr>
          <p:cNvSpPr/>
          <p:nvPr/>
        </p:nvSpPr>
        <p:spPr>
          <a:xfrm>
            <a:off x="961449" y="5713670"/>
            <a:ext cx="2546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Gore, Vardy &amp; O’Brien,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18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D9DD77-C548-574F-B5ED-760B7307A154}"/>
              </a:ext>
            </a:extLst>
          </p:cNvPr>
          <p:cNvSpPr txBox="1">
            <a:spLocks/>
          </p:cNvSpPr>
          <p:nvPr/>
        </p:nvSpPr>
        <p:spPr>
          <a:xfrm>
            <a:off x="1081035" y="1871827"/>
            <a:ext cx="6160321" cy="4213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Assessment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diagnosis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close - up of a hand holding a pen&#10;&#10;Description automatically generated with low confidence">
            <a:extLst>
              <a:ext uri="{FF2B5EF4-FFF2-40B4-BE49-F238E27FC236}">
                <a16:creationId xmlns:a16="http://schemas.microsoft.com/office/drawing/2014/main" id="{065BCD6B-3568-5149-8075-B77DBCBF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234" y="1165976"/>
            <a:ext cx="3648766" cy="436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72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1008642" y="2108496"/>
            <a:ext cx="7636476" cy="3742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 (LBD):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estimated 10-15% of all dementias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(second most common neurodegenerative dementia)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Dementia with Lewy bodies (DLB)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4-7.5%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1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Parkinson’s disease dementia (PDD) – 3.6-9.7%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2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diagnosis &amp; recognition is poor: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DLB often misdiagnosed as Alzheimer's disease³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Multiple visits before correct diagnosis⁴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In DLB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lack of assessment of key features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i.e. hallucinations, sleep disorder, movement disorder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In PDD symptoms attributed to medication,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cognition not assessed or value of diagnosis not recognised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6293-4269-424D-9D07-004B14D56979}"/>
              </a:ext>
            </a:extLst>
          </p:cNvPr>
          <p:cNvSpPr/>
          <p:nvPr/>
        </p:nvSpPr>
        <p:spPr>
          <a:xfrm>
            <a:off x="1008642" y="5425665"/>
            <a:ext cx="5952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</a:t>
            </a:r>
            <a:r>
              <a:rPr lang="en-GB" sz="12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Vann-Jones &amp; O’Brien 2014;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2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Aarsland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al, 2008; ³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McKeith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2006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⁴ Galvin et al 2010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484306"/>
            <a:ext cx="7636476" cy="851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Under-diagnosis of Lewy body dementia (LBD)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48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7600" y="1015943"/>
            <a:ext cx="5386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Longer and more complex pathway to Lewy body dementia diagnosis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7600" y="1983462"/>
            <a:ext cx="72043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Time from referral to diagnosis significantly longer for Dementia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with Lewy bodies (DLB) than for non-DLB dementia (376 v 177 </a:t>
            </a:r>
            <a:b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days, p=0.02)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People with DLB had more clinical contacts, both prior to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diagnosis (8 v 3, p &lt; 0.01) and in total (20 v 3.5)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46% people with DLB previously received another dementia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diagnosis compared to 13% non- DLB  (p &lt; 0.001), often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Alzheimer’s disease or mixed dementia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Evidence of diagnostic delays in Parkinson’s disease dementia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(PDD); people on anti-dementia drugs &gt;1.5 years before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dementia diagnosis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B2CDF-F897-3C6A-8387-619EB5462A13}"/>
              </a:ext>
            </a:extLst>
          </p:cNvPr>
          <p:cNvSpPr txBox="1"/>
          <p:nvPr/>
        </p:nvSpPr>
        <p:spPr>
          <a:xfrm>
            <a:off x="4572000" y="5954464"/>
            <a:ext cx="309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Surendranathan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 al 2020 BJ Psych Open </a:t>
            </a:r>
          </a:p>
        </p:txBody>
      </p:sp>
    </p:spTree>
    <p:extLst>
      <p:ext uri="{BB962C8B-B14F-4D97-AF65-F5344CB8AC3E}">
        <p14:creationId xmlns:p14="http://schemas.microsoft.com/office/powerpoint/2010/main" val="954277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1008642" y="2165056"/>
            <a:ext cx="7636476" cy="3742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Evidence of cognitive impairment of sufficient magnitude to interfere with normal social and occupational function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Core features (need two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one + biomarker for </a:t>
            </a:r>
            <a:r>
              <a:rPr lang="en-GB" sz="1800" u="sng" dirty="0">
                <a:solidFill>
                  <a:srgbClr val="000000"/>
                </a:solidFill>
              </a:rPr>
              <a:t>p</a:t>
            </a:r>
            <a:r>
              <a:rPr kumimoji="0" lang="en-GB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robable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DLB)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Fluctuating cognitive impairment – 80%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Recurrent complex visual hallucinations – 70%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Spontaneous features of parkinsonism – 25-50% (75% eventually)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REM Sleep Behaviour Disorder (RBD)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Indicative biomarkers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Low dopamine transporter uptake in basal ganglia demonstrated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by SPECT, PET imaging or DAT scan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Abnormal cardiac MIBG myocardial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scintagraphy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imaging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RBD confirmed by polysomnography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6293-4269-424D-9D07-004B14D56979}"/>
              </a:ext>
            </a:extLst>
          </p:cNvPr>
          <p:cNvSpPr/>
          <p:nvPr/>
        </p:nvSpPr>
        <p:spPr>
          <a:xfrm>
            <a:off x="1008642" y="5709306"/>
            <a:ext cx="5952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McKeith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 (2017) Neurology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346131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Assessment and diagnosis of Dementia </a:t>
            </a:r>
            <a:br>
              <a:rPr lang="en-GB" sz="2400" dirty="0">
                <a:solidFill>
                  <a:srgbClr val="273777"/>
                </a:solidFill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with Lewy bodies (DLB)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24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4E3FF-639A-3F43-9BF7-65649B86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264" y="2228332"/>
            <a:ext cx="4881538" cy="500573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1228073" y="2069979"/>
            <a:ext cx="7636476" cy="3742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Supportive clinical features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Neuroleptic (antipsychotic) sensitivity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Postural instability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Repeated falls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Syncope or transient episodes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of unresponsiveness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Severe autonomic dysfunction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Hypersomnia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Hyposmia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Hallucinations in other modalities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Systematized delusions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Apathy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Anxiety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Depression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228073" y="1267660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Assessment and diagnosis of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 Lewy bodies (DLB)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71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6989" y="1309961"/>
            <a:ext cx="577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73777"/>
                </a:solidFill>
                <a:latin typeface="Trebuchet MS" panose="020B0603020202020204" pitchFamily="34" charset="0"/>
              </a:rPr>
              <a:t>Criteria for Dementia </a:t>
            </a:r>
            <a:br>
              <a:rPr lang="en-GB" sz="2400" b="1" dirty="0">
                <a:solidFill>
                  <a:srgbClr val="273777"/>
                </a:solidFill>
                <a:latin typeface="Trebuchet MS" panose="020B0603020202020204" pitchFamily="34" charset="0"/>
              </a:rPr>
            </a:br>
            <a:r>
              <a:rPr lang="en-GB" sz="2400" b="1" dirty="0">
                <a:solidFill>
                  <a:srgbClr val="273777"/>
                </a:solidFill>
                <a:latin typeface="Trebuchet MS" panose="020B0603020202020204" pitchFamily="34" charset="0"/>
              </a:rPr>
              <a:t>with Lewy bodies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53" y="1510570"/>
            <a:ext cx="2597121" cy="147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121" y="2985930"/>
            <a:ext cx="2664183" cy="1463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105" y="4795205"/>
            <a:ext cx="3865199" cy="14082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7226" y="4795205"/>
            <a:ext cx="2281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200" dirty="0">
                <a:solidFill>
                  <a:srgbClr val="000000"/>
                </a:solidFill>
                <a:latin typeface="Trebuchet MS" panose="020B0703020202090204" pitchFamily="34" charset="0"/>
              </a:rPr>
              <a:t>McKeith et al, Neurology, 2017</a:t>
            </a:r>
            <a:endParaRPr lang="en-US" sz="1200" dirty="0">
              <a:solidFill>
                <a:srgbClr val="000000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37CBF27-FCB8-C547-9899-36E6A98C2935}"/>
              </a:ext>
            </a:extLst>
          </p:cNvPr>
          <p:cNvSpPr txBox="1">
            <a:spLocks/>
          </p:cNvSpPr>
          <p:nvPr/>
        </p:nvSpPr>
        <p:spPr>
          <a:xfrm>
            <a:off x="916989" y="2444719"/>
            <a:ext cx="4135071" cy="3742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33"/>
              </a:buClr>
              <a:buSzPct val="70000"/>
              <a:defRPr/>
            </a:pPr>
            <a:r>
              <a:rPr lang="en-GB" sz="1800" b="1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Indicative biomarkers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lang="en-GB" sz="1800" b="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Low dopamine transporter uptake </a:t>
            </a:r>
            <a:br>
              <a:rPr lang="en-GB" sz="1800" b="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</a:br>
            <a:r>
              <a:rPr lang="en-GB" sz="1800" b="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   in basal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lang="en-GB" sz="1800" b="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Abnormal cardiac MIBG imaging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lang="en-GB" sz="1800" b="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Polysomnography confirmed REM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defRPr/>
            </a:pPr>
            <a:r>
              <a:rPr lang="en-GB" sz="1800" b="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   Sleep Behaviour Disorder (RBD)                                                                    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defRPr/>
            </a:pPr>
            <a:endParaRPr lang="en-GB" sz="1800" b="0" dirty="0">
              <a:solidFill>
                <a:srgbClr val="000000"/>
              </a:solidFill>
              <a:latin typeface="Trebuchet MS" panose="020B0603020202020204" pitchFamily="34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6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1008642" y="1869989"/>
            <a:ext cx="2904331" cy="3742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Supportive biomarkers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Preservation of medial 	temporal lobe on 	structural imaging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Abnormal perfusion 	SPECT/metabolic (FDG) 	PET with occipital 	changes and/or 	“cingulate island sign”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Prominent posterior 	slow wave activity 	on EEG with periodic 	fluctuations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921519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Assessment and diagnosis of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 Lewy bodies (DLB)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371BBF-3870-1645-BA28-77D1C689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38" y="2218781"/>
            <a:ext cx="3362486" cy="138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7718218-5C1D-9B49-B54D-F63858AD6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74" y="3777792"/>
            <a:ext cx="2822050" cy="14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g04.a.alicdn.com/kf/HTB1aC3hIFXXXXc3XVXXq6xXFXXX0/-font-b-Nature-b-font-Landscape-Maldives-Paradise-Island-sea-blue-water-4-Sizes-Silk.jpg">
            <a:hlinkClick r:id="rId4"/>
            <a:extLst>
              <a:ext uri="{FF2B5EF4-FFF2-40B4-BE49-F238E27FC236}">
                <a16:creationId xmlns:a16="http://schemas.microsoft.com/office/drawing/2014/main" id="{E30CCCB9-DFE7-C547-9A3F-4BAFEB86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57" y="4170989"/>
            <a:ext cx="1091032" cy="68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41">
            <a:extLst>
              <a:ext uri="{FF2B5EF4-FFF2-40B4-BE49-F238E27FC236}">
                <a16:creationId xmlns:a16="http://schemas.microsoft.com/office/drawing/2014/main" id="{F05139A2-C328-324D-8731-02FCC488414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84722" y="4335817"/>
            <a:ext cx="371989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A3DB"/>
          </a:solidFill>
          <a:ln>
            <a:noFill/>
          </a:ln>
        </p:spPr>
        <p:txBody>
          <a:bodyPr lIns="35100" tIns="35100" rIns="351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F4696-CA76-AF4F-8258-D082486C4C85}"/>
              </a:ext>
            </a:extLst>
          </p:cNvPr>
          <p:cNvSpPr/>
          <p:nvPr/>
        </p:nvSpPr>
        <p:spPr>
          <a:xfrm>
            <a:off x="1008642" y="5709306"/>
            <a:ext cx="5952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McKeith et al, Neurology,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8D769-B9F1-444D-AA51-3555A6E2BE24}"/>
              </a:ext>
            </a:extLst>
          </p:cNvPr>
          <p:cNvSpPr txBox="1"/>
          <p:nvPr/>
        </p:nvSpPr>
        <p:spPr>
          <a:xfrm>
            <a:off x="6799250" y="4957672"/>
            <a:ext cx="509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DLB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8C819D-B2A5-E849-BA72-F1FEAADFEAA7}"/>
              </a:ext>
            </a:extLst>
          </p:cNvPr>
          <p:cNvSpPr txBox="1"/>
          <p:nvPr/>
        </p:nvSpPr>
        <p:spPr>
          <a:xfrm>
            <a:off x="8415958" y="4957672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379780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F73862B-9708-1449-B8DF-2698E2A68DAE}"/>
              </a:ext>
            </a:extLst>
          </p:cNvPr>
          <p:cNvSpPr/>
          <p:nvPr/>
        </p:nvSpPr>
        <p:spPr>
          <a:xfrm>
            <a:off x="5774086" y="3503204"/>
            <a:ext cx="2545120" cy="2545118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025410" y="1880640"/>
            <a:ext cx="3678369" cy="38107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What is 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is the umbrella term for a group of symptoms that include a progressive loss of: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Memory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Judgement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Reasoning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Ability to communicate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Ability to function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Changes in mood and behaviour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A7930C-2111-524C-AA2F-74877336F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88050">
            <a:off x="4447427" y="1013990"/>
            <a:ext cx="2219685" cy="270524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F2FD841-7A44-F14B-ADD4-AA5BEFECF239}"/>
              </a:ext>
            </a:extLst>
          </p:cNvPr>
          <p:cNvSpPr txBox="1">
            <a:spLocks/>
          </p:cNvSpPr>
          <p:nvPr/>
        </p:nvSpPr>
        <p:spPr>
          <a:xfrm>
            <a:off x="5774086" y="3798605"/>
            <a:ext cx="2545120" cy="25451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is a syndrome,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 group of related symptoms, associated with an on-going decline of the brain and its abilities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239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352709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Diagnosing Dementia with Lewy bodies (DLB)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81868-B077-7D4A-BD2B-4CA117F6706E}"/>
              </a:ext>
            </a:extLst>
          </p:cNvPr>
          <p:cNvSpPr txBox="1">
            <a:spLocks noChangeArrowheads="1"/>
          </p:cNvSpPr>
          <p:nvPr/>
        </p:nvSpPr>
        <p:spPr>
          <a:xfrm>
            <a:off x="1008642" y="1976899"/>
            <a:ext cx="8002194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If the diagnosis is uncertain and dementia with Lewy bodies 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is suspected, use 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123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I-FP-CIT SPECT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If 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123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I-FP-CIT SPECT is unavailable, consider 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123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I-MIBG cardiac scintigraphy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Do not rule out dementia with Lewy bodies based solely on normal results on 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123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I-FP-CIT SPECT or 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123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I-MIBG cardiac scintigraphy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EBD555-7AA5-D74A-A31F-E349E92FB4AA}"/>
              </a:ext>
            </a:extLst>
          </p:cNvPr>
          <p:cNvSpPr/>
          <p:nvPr/>
        </p:nvSpPr>
        <p:spPr>
          <a:xfrm>
            <a:off x="1008642" y="5709306"/>
            <a:ext cx="5952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NICE Dementia Guideline, June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A26020D-8E03-0E42-932B-6BC03AC9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2" y="4043068"/>
            <a:ext cx="2664296" cy="146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698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wn Arrow 33">
            <a:extLst>
              <a:ext uri="{FF2B5EF4-FFF2-40B4-BE49-F238E27FC236}">
                <a16:creationId xmlns:a16="http://schemas.microsoft.com/office/drawing/2014/main" id="{089A166F-C8E8-E24D-A52D-334E2891E8CF}"/>
              </a:ext>
            </a:extLst>
          </p:cNvPr>
          <p:cNvSpPr/>
          <p:nvPr/>
        </p:nvSpPr>
        <p:spPr>
          <a:xfrm rot="18000000">
            <a:off x="3939305" y="2081530"/>
            <a:ext cx="144016" cy="570427"/>
          </a:xfrm>
          <a:prstGeom prst="downArrow">
            <a:avLst/>
          </a:prstGeom>
          <a:solidFill>
            <a:srgbClr val="273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339070" y="1041388"/>
            <a:ext cx="4934652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DIAMOND-Lewy Programme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3AB1548-2090-7543-8815-84748C845303}"/>
              </a:ext>
            </a:extLst>
          </p:cNvPr>
          <p:cNvSpPr/>
          <p:nvPr/>
        </p:nvSpPr>
        <p:spPr>
          <a:xfrm>
            <a:off x="4445110" y="1622238"/>
            <a:ext cx="3192438" cy="6638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2.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What are the barriers and facilitators to diagnosing </a:t>
            </a:r>
            <a:b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</a:b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and managing LBD?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4C32888-0FBA-BA4F-8046-D1EBE6F9C09E}"/>
              </a:ext>
            </a:extLst>
          </p:cNvPr>
          <p:cNvSpPr/>
          <p:nvPr/>
        </p:nvSpPr>
        <p:spPr>
          <a:xfrm>
            <a:off x="1480190" y="1622238"/>
            <a:ext cx="2576806" cy="663832"/>
          </a:xfrm>
          <a:prstGeom prst="roundRect">
            <a:avLst/>
          </a:prstGeom>
          <a:solidFill>
            <a:srgbClr val="27377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1.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How often is Lewy body dementia currently diagnosed and how is it managed?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9FEC969-35A3-AA43-85D5-52B4346ACBAF}"/>
              </a:ext>
            </a:extLst>
          </p:cNvPr>
          <p:cNvSpPr/>
          <p:nvPr/>
        </p:nvSpPr>
        <p:spPr>
          <a:xfrm>
            <a:off x="4156908" y="2555700"/>
            <a:ext cx="2744369" cy="6069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3.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What are the best evidence based ways to manage LBD?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CA3C904-7E95-8743-A1F0-8F7A3E8FF66A}"/>
              </a:ext>
            </a:extLst>
          </p:cNvPr>
          <p:cNvSpPr/>
          <p:nvPr/>
        </p:nvSpPr>
        <p:spPr>
          <a:xfrm>
            <a:off x="1480191" y="2555700"/>
            <a:ext cx="2576805" cy="6069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4.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What are the best ways </a:t>
            </a:r>
            <a:b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</a:b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to diagnose LBD?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01C079C-0D51-FD47-A43E-279B07E2E57F}"/>
              </a:ext>
            </a:extLst>
          </p:cNvPr>
          <p:cNvSpPr/>
          <p:nvPr/>
        </p:nvSpPr>
        <p:spPr>
          <a:xfrm>
            <a:off x="1785484" y="3453095"/>
            <a:ext cx="5507680" cy="7723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5.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Trial: Can the toolkits be introduced into busy clinical services and does the management toolkit have any effect on outcomes for patients and carers?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2C6FBEC-F4A4-814D-9231-48D36FBF3F53}"/>
              </a:ext>
            </a:extLst>
          </p:cNvPr>
          <p:cNvSpPr/>
          <p:nvPr/>
        </p:nvSpPr>
        <p:spPr>
          <a:xfrm>
            <a:off x="1480191" y="4685695"/>
            <a:ext cx="6157358" cy="519215"/>
          </a:xfrm>
          <a:prstGeom prst="roundRect">
            <a:avLst/>
          </a:prstGeom>
          <a:solidFill>
            <a:srgbClr val="27377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1R.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Does the introduction of better diagnostic methods (assessment toolkit) increase LBD diagnostic rates?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8E532C2-F019-5145-9493-68E96A660B6E}"/>
              </a:ext>
            </a:extLst>
          </p:cNvPr>
          <p:cNvSpPr/>
          <p:nvPr/>
        </p:nvSpPr>
        <p:spPr>
          <a:xfrm>
            <a:off x="5483845" y="3066234"/>
            <a:ext cx="144016" cy="35921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16F96248-1D87-4C44-A3BB-9A3FF26FFF0B}"/>
              </a:ext>
            </a:extLst>
          </p:cNvPr>
          <p:cNvSpPr/>
          <p:nvPr/>
        </p:nvSpPr>
        <p:spPr>
          <a:xfrm>
            <a:off x="4621861" y="4184126"/>
            <a:ext cx="144016" cy="42777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1FD6D285-3CA0-5D44-BF52-CB1B8AE32DC0}"/>
              </a:ext>
            </a:extLst>
          </p:cNvPr>
          <p:cNvSpPr/>
          <p:nvPr/>
        </p:nvSpPr>
        <p:spPr>
          <a:xfrm>
            <a:off x="1592687" y="3066235"/>
            <a:ext cx="144016" cy="154567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11AFC798-B433-4142-9D0E-E571A45ED5F6}"/>
              </a:ext>
            </a:extLst>
          </p:cNvPr>
          <p:cNvSpPr/>
          <p:nvPr/>
        </p:nvSpPr>
        <p:spPr>
          <a:xfrm>
            <a:off x="6954627" y="2205273"/>
            <a:ext cx="144016" cy="122017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F2C96822-E89C-C249-BB8E-EDA5257EB899}"/>
              </a:ext>
            </a:extLst>
          </p:cNvPr>
          <p:cNvSpPr/>
          <p:nvPr/>
        </p:nvSpPr>
        <p:spPr>
          <a:xfrm>
            <a:off x="7342741" y="2037737"/>
            <a:ext cx="144016" cy="257822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131297AB-08EE-C94E-A850-01BF062D0CF6}"/>
              </a:ext>
            </a:extLst>
          </p:cNvPr>
          <p:cNvSpPr/>
          <p:nvPr/>
        </p:nvSpPr>
        <p:spPr>
          <a:xfrm>
            <a:off x="2765077" y="2265222"/>
            <a:ext cx="144016" cy="278499"/>
          </a:xfrm>
          <a:prstGeom prst="downArrow">
            <a:avLst/>
          </a:prstGeom>
          <a:solidFill>
            <a:srgbClr val="273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5DFE900B-C658-8D49-A3FC-D4A8B0DEDAA6}"/>
              </a:ext>
            </a:extLst>
          </p:cNvPr>
          <p:cNvSpPr/>
          <p:nvPr/>
        </p:nvSpPr>
        <p:spPr>
          <a:xfrm rot="16200000">
            <a:off x="4101927" y="1684375"/>
            <a:ext cx="144016" cy="494850"/>
          </a:xfrm>
          <a:prstGeom prst="downArrow">
            <a:avLst>
              <a:gd name="adj1" fmla="val 58246"/>
              <a:gd name="adj2" fmla="val 50000"/>
            </a:avLst>
          </a:prstGeom>
          <a:solidFill>
            <a:srgbClr val="273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D508E7D-3B14-1543-B342-50295F7DB34E}"/>
              </a:ext>
            </a:extLst>
          </p:cNvPr>
          <p:cNvSpPr/>
          <p:nvPr/>
        </p:nvSpPr>
        <p:spPr>
          <a:xfrm rot="5400000">
            <a:off x="6087757" y="3263235"/>
            <a:ext cx="3582554" cy="300799"/>
          </a:xfrm>
          <a:prstGeom prst="roundRect">
            <a:avLst/>
          </a:prstGeom>
          <a:solidFill>
            <a:srgbClr val="00A3D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PPI</a:t>
            </a:r>
          </a:p>
        </p:txBody>
      </p:sp>
      <p:pic>
        <p:nvPicPr>
          <p:cNvPr id="21" name="Picture 20" descr="DL_logo_colourthumb">
            <a:extLst>
              <a:ext uri="{FF2B5EF4-FFF2-40B4-BE49-F238E27FC236}">
                <a16:creationId xmlns:a16="http://schemas.microsoft.com/office/drawing/2014/main" id="{F276DC3A-5652-4542-9496-7307E712CF7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56" y="5868829"/>
            <a:ext cx="1402153" cy="58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0686DA-9372-9E45-BDEE-1D1A8DF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85" y="5878344"/>
            <a:ext cx="1638897" cy="5756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B4BC51-1F62-FE42-A1A4-2B38CF318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77" y="5775931"/>
            <a:ext cx="2081003" cy="7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34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creen Shot 2016-10-01 at 02.00.31.png">
            <a:extLst>
              <a:ext uri="{FF2B5EF4-FFF2-40B4-BE49-F238E27FC236}">
                <a16:creationId xmlns:a16="http://schemas.microsoft.com/office/drawing/2014/main" id="{83BA04C8-F562-6E4E-A0F8-7F1BC633B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38" y="949651"/>
            <a:ext cx="3712236" cy="511190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121763" y="1844210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DIAMOND-Lewy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Programme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0F1D8-80F7-CA40-AF88-C7008E03C4E1}"/>
              </a:ext>
            </a:extLst>
          </p:cNvPr>
          <p:cNvSpPr txBox="1"/>
          <p:nvPr/>
        </p:nvSpPr>
        <p:spPr>
          <a:xfrm>
            <a:off x="6151581" y="2947295"/>
            <a:ext cx="190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North East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F7DADF-4AB8-BC49-8274-90FF05DC0D79}"/>
              </a:ext>
            </a:extLst>
          </p:cNvPr>
          <p:cNvSpPr txBox="1"/>
          <p:nvPr/>
        </p:nvSpPr>
        <p:spPr>
          <a:xfrm>
            <a:off x="7423396" y="4319761"/>
            <a:ext cx="209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East Anglia</a:t>
            </a:r>
          </a:p>
        </p:txBody>
      </p:sp>
      <p:pic>
        <p:nvPicPr>
          <p:cNvPr id="11" name="Picture 10" descr="DL_logo_colourthumb">
            <a:extLst>
              <a:ext uri="{FF2B5EF4-FFF2-40B4-BE49-F238E27FC236}">
                <a16:creationId xmlns:a16="http://schemas.microsoft.com/office/drawing/2014/main" id="{62053527-727E-7848-B56C-2AF543462A0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44" y="3136404"/>
            <a:ext cx="1402153" cy="58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53E086-C94B-0240-8B33-1C41A1A0DF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99" y="4764725"/>
            <a:ext cx="1590878" cy="604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48" y="3931667"/>
            <a:ext cx="1845331" cy="6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4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909474" y="1307422"/>
            <a:ext cx="7636476" cy="51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Results – frequency of DLB diagnosis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B1C8DE-AE95-7C44-BA1F-B2A99561298D}"/>
              </a:ext>
            </a:extLst>
          </p:cNvPr>
          <p:cNvSpPr txBox="1">
            <a:spLocks/>
          </p:cNvSpPr>
          <p:nvPr/>
        </p:nvSpPr>
        <p:spPr>
          <a:xfrm>
            <a:off x="5403130" y="2190716"/>
            <a:ext cx="3259777" cy="31235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9449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consecutive patients 	in 9 NHS services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4.6%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 dementia subjects 	were diagnosed with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DLB across both regions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DLB prevalence was 	significantly higher in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the North East (p&lt;0.01)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Significant variation 	between services (p&lt;0.05)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FC0F1D-959F-D240-B23F-C5B0B6E4F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6" y="1869674"/>
            <a:ext cx="4058467" cy="2171652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0D4AE02-0382-CB4A-9D6C-6CFE49AF0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489418"/>
              </p:ext>
            </p:extLst>
          </p:nvPr>
        </p:nvGraphicFramePr>
        <p:xfrm>
          <a:off x="859554" y="3918962"/>
          <a:ext cx="4571857" cy="1513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C46207B0-820B-164B-86D9-F75633DAAD65}"/>
              </a:ext>
            </a:extLst>
          </p:cNvPr>
          <p:cNvSpPr/>
          <p:nvPr/>
        </p:nvSpPr>
        <p:spPr>
          <a:xfrm>
            <a:off x="1008642" y="5709306"/>
            <a:ext cx="5952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Kane et al, ART,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DL_logo_colourthumb">
            <a:extLst>
              <a:ext uri="{FF2B5EF4-FFF2-40B4-BE49-F238E27FC236}">
                <a16:creationId xmlns:a16="http://schemas.microsoft.com/office/drawing/2014/main" id="{91BA800F-ADBC-5C41-8FFD-2AD599DC73B4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56" y="5868829"/>
            <a:ext cx="1402153" cy="58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99D3EB-5FA0-4240-871F-8EE879306B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85" y="5878344"/>
            <a:ext cx="1638897" cy="5756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F2F06D-0901-E544-B54A-122795392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77" y="5775931"/>
            <a:ext cx="2081003" cy="7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06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152957"/>
            <a:ext cx="7636476" cy="51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Two assessment toolkits: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One for use in memory services (DLB)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207B0-820B-164B-86D9-F75633DAAD65}"/>
              </a:ext>
            </a:extLst>
          </p:cNvPr>
          <p:cNvSpPr/>
          <p:nvPr/>
        </p:nvSpPr>
        <p:spPr>
          <a:xfrm>
            <a:off x="1008642" y="5709306"/>
            <a:ext cx="5952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Thomas et al, 2016 &amp;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49B7139-86EE-6242-BE0B-7AEDC104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1948443"/>
            <a:ext cx="8407730" cy="264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B610FC-9D28-FA4E-B5B7-F2ACD396E493}"/>
              </a:ext>
            </a:extLst>
          </p:cNvPr>
          <p:cNvSpPr txBox="1"/>
          <p:nvPr/>
        </p:nvSpPr>
        <p:spPr>
          <a:xfrm>
            <a:off x="1008642" y="4046072"/>
            <a:ext cx="6900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Just type DIAMOND Lewy into a search engine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https://research.ncl.ac.uk/diamondlewy/</a:t>
            </a:r>
            <a:endParaRPr lang="en-GB" dirty="0">
              <a:solidFill>
                <a:srgbClr val="00A3DB"/>
              </a:solidFill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Toolkits + Assessment Video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charset="0"/>
              </a:rPr>
              <a:t>(click on link to watch video)</a:t>
            </a:r>
          </a:p>
        </p:txBody>
      </p:sp>
      <p:pic>
        <p:nvPicPr>
          <p:cNvPr id="9" name="Picture 8" descr="DL_logo_colourthumb">
            <a:extLst>
              <a:ext uri="{FF2B5EF4-FFF2-40B4-BE49-F238E27FC236}">
                <a16:creationId xmlns:a16="http://schemas.microsoft.com/office/drawing/2014/main" id="{823C48D7-DBCB-2747-B855-C020DB5C520B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56" y="5868829"/>
            <a:ext cx="1402153" cy="58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70221-8F12-7F49-BD0C-C815AAAB92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85" y="5878344"/>
            <a:ext cx="1638897" cy="575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A410DD-4197-CC41-B4E8-05A9C2013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77" y="5775931"/>
            <a:ext cx="2081003" cy="7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05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915B10E-58AD-9340-933F-093B69C2AD00}"/>
              </a:ext>
            </a:extLst>
          </p:cNvPr>
          <p:cNvSpPr/>
          <p:nvPr/>
        </p:nvSpPr>
        <p:spPr>
          <a:xfrm>
            <a:off x="1171303" y="3247653"/>
            <a:ext cx="2545120" cy="2545118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15888" y="1196112"/>
            <a:ext cx="3129996" cy="24735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Better diagnosis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 Dementia with Lewy bodies (DLB): assessment toolkits to improve diagnosis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751FA2-AFF1-E54B-BC78-1D6413D5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43" y="1196112"/>
            <a:ext cx="4506480" cy="487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EFD4A-409A-A942-8F39-FBECEC10F71B}"/>
              </a:ext>
            </a:extLst>
          </p:cNvPr>
          <p:cNvSpPr txBox="1"/>
          <p:nvPr/>
        </p:nvSpPr>
        <p:spPr>
          <a:xfrm>
            <a:off x="1171303" y="3625435"/>
            <a:ext cx="254511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Overview of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symptoms and investigations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required to confirm possible or probable diagnosis of DLB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55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EB0CF56-34CF-B14F-9530-44899663C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69" y="1740456"/>
            <a:ext cx="5894228" cy="3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8BE7A3F-84F5-BF4F-969F-6359FB09ABC5}"/>
              </a:ext>
            </a:extLst>
          </p:cNvPr>
          <p:cNvSpPr/>
          <p:nvPr/>
        </p:nvSpPr>
        <p:spPr>
          <a:xfrm>
            <a:off x="1538869" y="-3187244"/>
            <a:ext cx="4485252" cy="4485248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486381-978A-CD41-8BD3-53292CF88ACC}"/>
              </a:ext>
            </a:extLst>
          </p:cNvPr>
          <p:cNvSpPr txBox="1">
            <a:spLocks/>
          </p:cNvSpPr>
          <p:nvPr/>
        </p:nvSpPr>
        <p:spPr>
          <a:xfrm>
            <a:off x="2131408" y="333549"/>
            <a:ext cx="3312611" cy="14069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Questions to help identify core clinical features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71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F03CCC46-4D9C-F747-BD66-7A84364E0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591" y="2223152"/>
            <a:ext cx="7047386" cy="333648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66158C8-E2AF-7948-AC83-685243241C2B}"/>
              </a:ext>
            </a:extLst>
          </p:cNvPr>
          <p:cNvSpPr/>
          <p:nvPr/>
        </p:nvSpPr>
        <p:spPr>
          <a:xfrm>
            <a:off x="1689406" y="-2697215"/>
            <a:ext cx="4485252" cy="4485248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2160288" y="202541"/>
            <a:ext cx="3543488" cy="14069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Tip: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Include a specific question about hallucinations as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person may not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offer this information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without prompting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26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A93C943-B720-0C46-ABCC-8F8CD25298ED}"/>
              </a:ext>
            </a:extLst>
          </p:cNvPr>
          <p:cNvSpPr/>
          <p:nvPr/>
        </p:nvSpPr>
        <p:spPr>
          <a:xfrm>
            <a:off x="5656884" y="1921624"/>
            <a:ext cx="2939337" cy="2939335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BD38B-576B-684D-80DE-67067CE981A3}"/>
              </a:ext>
            </a:extLst>
          </p:cNvPr>
          <p:cNvSpPr txBox="1"/>
          <p:nvPr/>
        </p:nvSpPr>
        <p:spPr>
          <a:xfrm>
            <a:off x="6009602" y="2189872"/>
            <a:ext cx="224596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Tip: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Motor symptoms may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be observed throughout the assessment but specific assessment of movement may also be required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757" y="314035"/>
            <a:ext cx="3789650" cy="55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33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65229" y="1017032"/>
            <a:ext cx="3412503" cy="20920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Assessment Toolkit for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use in medical/neurology/ movement disorder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For Parkinson’s Disease dementia (PDD) and Dementia with Lewy bodies (DLB)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40AD37-FC1B-FB44-B7B1-C5403D1A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2509"/>
            <a:ext cx="4252715" cy="53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19BB509-E40B-DD4A-B66B-E115A70C368E}"/>
              </a:ext>
            </a:extLst>
          </p:cNvPr>
          <p:cNvSpPr/>
          <p:nvPr/>
        </p:nvSpPr>
        <p:spPr>
          <a:xfrm>
            <a:off x="236070" y="3312694"/>
            <a:ext cx="2325962" cy="2325960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A1BDB-EB19-744A-99AF-2562D9048FC4}"/>
              </a:ext>
            </a:extLst>
          </p:cNvPr>
          <p:cNvSpPr txBox="1"/>
          <p:nvPr/>
        </p:nvSpPr>
        <p:spPr>
          <a:xfrm>
            <a:off x="236070" y="3737010"/>
            <a:ext cx="231220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Tip: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Cognitive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assessment should include assessment of visual – spatial impairment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F344EF-D906-4B43-99E1-3416C68D0510}"/>
              </a:ext>
            </a:extLst>
          </p:cNvPr>
          <p:cNvSpPr/>
          <p:nvPr/>
        </p:nvSpPr>
        <p:spPr>
          <a:xfrm>
            <a:off x="2567943" y="4407623"/>
            <a:ext cx="1901646" cy="1901644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D6F87-2627-8A45-AD28-99DA31767272}"/>
              </a:ext>
            </a:extLst>
          </p:cNvPr>
          <p:cNvSpPr txBox="1"/>
          <p:nvPr/>
        </p:nvSpPr>
        <p:spPr>
          <a:xfrm>
            <a:off x="2579152" y="4628308"/>
            <a:ext cx="188452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Questions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used to help identify cognitive impairment </a:t>
            </a:r>
          </a:p>
        </p:txBody>
      </p:sp>
    </p:spTree>
    <p:extLst>
      <p:ext uri="{BB962C8B-B14F-4D97-AF65-F5344CB8AC3E}">
        <p14:creationId xmlns:p14="http://schemas.microsoft.com/office/powerpoint/2010/main" val="280929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987460" y="1427055"/>
            <a:ext cx="3135994" cy="4011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Main types of dementia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Alzheimer’s disease 	(approx.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60%)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Vascular dementia 	(approx.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20%)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Lewy body dementia 	(approx.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10-15%)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Mixed dementia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(usually Alzheimer’s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disease and vascular)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2893DF-359E-2E4D-AE68-DF2CBB50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0">
            <a:off x="4516815" y="1374117"/>
            <a:ext cx="3372113" cy="4109762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870CA9CF-B2CF-C94D-97F9-908636E571D4}"/>
              </a:ext>
            </a:extLst>
          </p:cNvPr>
          <p:cNvSpPr txBox="1">
            <a:spLocks/>
          </p:cNvSpPr>
          <p:nvPr/>
        </p:nvSpPr>
        <p:spPr>
          <a:xfrm>
            <a:off x="3996329" y="3938791"/>
            <a:ext cx="1902466" cy="5117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738555A4-A232-F44C-B8AE-FDB9C01DF306}"/>
              </a:ext>
            </a:extLst>
          </p:cNvPr>
          <p:cNvSpPr txBox="1">
            <a:spLocks/>
          </p:cNvSpPr>
          <p:nvPr/>
        </p:nvSpPr>
        <p:spPr>
          <a:xfrm>
            <a:off x="5020547" y="4421601"/>
            <a:ext cx="1902466" cy="5117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Vascular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904E59EE-D5BA-0B4A-815A-25BE0C880C28}"/>
              </a:ext>
            </a:extLst>
          </p:cNvPr>
          <p:cNvSpPr txBox="1">
            <a:spLocks/>
          </p:cNvSpPr>
          <p:nvPr/>
        </p:nvSpPr>
        <p:spPr>
          <a:xfrm>
            <a:off x="6481701" y="4868184"/>
            <a:ext cx="1902466" cy="5117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Frontotemporal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41ADB062-D1A2-2D4D-A700-CF34BA41A9F6}"/>
              </a:ext>
            </a:extLst>
          </p:cNvPr>
          <p:cNvSpPr txBox="1">
            <a:spLocks/>
          </p:cNvSpPr>
          <p:nvPr/>
        </p:nvSpPr>
        <p:spPr>
          <a:xfrm>
            <a:off x="7555085" y="4224803"/>
            <a:ext cx="1902466" cy="5117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Alzheimer’s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4462550-331E-4942-9B58-5EF7F507E317}"/>
              </a:ext>
            </a:extLst>
          </p:cNvPr>
          <p:cNvSpPr/>
          <p:nvPr/>
        </p:nvSpPr>
        <p:spPr>
          <a:xfrm>
            <a:off x="4605929" y="3428998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DCDCB1-5AB6-0546-8077-7B1A14EEA1DC}"/>
              </a:ext>
            </a:extLst>
          </p:cNvPr>
          <p:cNvSpPr/>
          <p:nvPr/>
        </p:nvSpPr>
        <p:spPr>
          <a:xfrm>
            <a:off x="4605929" y="3603927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8745B41-AF14-834A-9A25-C0825CF74FC0}"/>
              </a:ext>
            </a:extLst>
          </p:cNvPr>
          <p:cNvSpPr/>
          <p:nvPr/>
        </p:nvSpPr>
        <p:spPr>
          <a:xfrm>
            <a:off x="4605929" y="3770905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B648FAB-C4DB-664E-BEFB-C3483D94E124}"/>
              </a:ext>
            </a:extLst>
          </p:cNvPr>
          <p:cNvSpPr/>
          <p:nvPr/>
        </p:nvSpPr>
        <p:spPr>
          <a:xfrm rot="16200000">
            <a:off x="8128357" y="3500561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12CBDE8-1E93-4443-9226-CBFB6A531AC5}"/>
              </a:ext>
            </a:extLst>
          </p:cNvPr>
          <p:cNvSpPr/>
          <p:nvPr/>
        </p:nvSpPr>
        <p:spPr>
          <a:xfrm rot="16200000">
            <a:off x="8128357" y="3675490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9B57E17-DC39-A249-87C6-5098FED3DF88}"/>
              </a:ext>
            </a:extLst>
          </p:cNvPr>
          <p:cNvSpPr/>
          <p:nvPr/>
        </p:nvSpPr>
        <p:spPr>
          <a:xfrm rot="16200000">
            <a:off x="8128357" y="3842468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920B9E4-BB0F-404A-8CCB-C08071C77991}"/>
              </a:ext>
            </a:extLst>
          </p:cNvPr>
          <p:cNvSpPr/>
          <p:nvPr/>
        </p:nvSpPr>
        <p:spPr>
          <a:xfrm rot="16200000">
            <a:off x="8128357" y="4017397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9344ED5-5AFD-9647-86C6-599DDECA4234}"/>
              </a:ext>
            </a:extLst>
          </p:cNvPr>
          <p:cNvSpPr/>
          <p:nvPr/>
        </p:nvSpPr>
        <p:spPr>
          <a:xfrm rot="16200000">
            <a:off x="7253713" y="3500561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3DDD878-51B7-1143-B524-2DEE8C605DBC}"/>
              </a:ext>
            </a:extLst>
          </p:cNvPr>
          <p:cNvSpPr/>
          <p:nvPr/>
        </p:nvSpPr>
        <p:spPr>
          <a:xfrm rot="16200000">
            <a:off x="7253713" y="3675490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30B9575-5FD2-4243-AB10-8D8B8D6CB663}"/>
              </a:ext>
            </a:extLst>
          </p:cNvPr>
          <p:cNvSpPr/>
          <p:nvPr/>
        </p:nvSpPr>
        <p:spPr>
          <a:xfrm rot="16200000">
            <a:off x="7253713" y="3842468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7E6B945-79AA-4740-A342-C7120276B301}"/>
              </a:ext>
            </a:extLst>
          </p:cNvPr>
          <p:cNvSpPr/>
          <p:nvPr/>
        </p:nvSpPr>
        <p:spPr>
          <a:xfrm rot="16200000">
            <a:off x="7253713" y="4017397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AEB16F-7DF3-7642-ABFA-A431D0922759}"/>
              </a:ext>
            </a:extLst>
          </p:cNvPr>
          <p:cNvSpPr/>
          <p:nvPr/>
        </p:nvSpPr>
        <p:spPr>
          <a:xfrm rot="16200000">
            <a:off x="7253713" y="4184374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8A31459-53A0-6A44-AAE0-6674C1D34793}"/>
              </a:ext>
            </a:extLst>
          </p:cNvPr>
          <p:cNvSpPr/>
          <p:nvPr/>
        </p:nvSpPr>
        <p:spPr>
          <a:xfrm rot="16200000">
            <a:off x="7253713" y="4351352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66CF68E-B2C1-FA4F-A1FB-7D4696B14527}"/>
              </a:ext>
            </a:extLst>
          </p:cNvPr>
          <p:cNvSpPr/>
          <p:nvPr/>
        </p:nvSpPr>
        <p:spPr>
          <a:xfrm rot="16200000">
            <a:off x="7253713" y="4518329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F933307-96DC-0441-ACF8-B9D2CA135247}"/>
              </a:ext>
            </a:extLst>
          </p:cNvPr>
          <p:cNvSpPr/>
          <p:nvPr/>
        </p:nvSpPr>
        <p:spPr>
          <a:xfrm rot="16200000">
            <a:off x="7253713" y="4693257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E009D1C-10D4-7E4B-9F7F-ECE03BDC5146}"/>
              </a:ext>
            </a:extLst>
          </p:cNvPr>
          <p:cNvSpPr/>
          <p:nvPr/>
        </p:nvSpPr>
        <p:spPr>
          <a:xfrm rot="16200000">
            <a:off x="5440815" y="3500561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2A5BAB-2DC9-6849-B530-404757570959}"/>
              </a:ext>
            </a:extLst>
          </p:cNvPr>
          <p:cNvSpPr/>
          <p:nvPr/>
        </p:nvSpPr>
        <p:spPr>
          <a:xfrm rot="16200000">
            <a:off x="5440815" y="3675490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4AEAF0E-815D-0147-A6E2-88807BF39B69}"/>
              </a:ext>
            </a:extLst>
          </p:cNvPr>
          <p:cNvSpPr/>
          <p:nvPr/>
        </p:nvSpPr>
        <p:spPr>
          <a:xfrm rot="16200000">
            <a:off x="5440815" y="3842468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C2A3E03-4E39-3741-8C93-CA9F4B15479E}"/>
              </a:ext>
            </a:extLst>
          </p:cNvPr>
          <p:cNvSpPr/>
          <p:nvPr/>
        </p:nvSpPr>
        <p:spPr>
          <a:xfrm rot="16200000">
            <a:off x="5440815" y="4017397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2E1C4AE-1827-4F4C-9B9A-DDEF04040DBC}"/>
              </a:ext>
            </a:extLst>
          </p:cNvPr>
          <p:cNvSpPr/>
          <p:nvPr/>
        </p:nvSpPr>
        <p:spPr>
          <a:xfrm rot="16200000">
            <a:off x="5440815" y="4184374"/>
            <a:ext cx="132658" cy="13265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DE89A681-F363-8F42-8E7A-24F6A0F45BA6}"/>
              </a:ext>
            </a:extLst>
          </p:cNvPr>
          <p:cNvSpPr txBox="1">
            <a:spLocks/>
          </p:cNvSpPr>
          <p:nvPr/>
        </p:nvSpPr>
        <p:spPr>
          <a:xfrm>
            <a:off x="1060901" y="5002423"/>
            <a:ext cx="1161426" cy="857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…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392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E24F56-B58E-2847-89BA-9BF79566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668" y="465798"/>
            <a:ext cx="4151439" cy="54837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5DFB31-E15D-2846-907C-F7B03B517823}"/>
              </a:ext>
            </a:extLst>
          </p:cNvPr>
          <p:cNvSpPr/>
          <p:nvPr/>
        </p:nvSpPr>
        <p:spPr>
          <a:xfrm>
            <a:off x="5833343" y="4149361"/>
            <a:ext cx="1800200" cy="1800198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ACB4B5-FCA2-CC4A-A3F6-06FA6325D9E5}"/>
              </a:ext>
            </a:extLst>
          </p:cNvPr>
          <p:cNvSpPr txBox="1"/>
          <p:nvPr/>
        </p:nvSpPr>
        <p:spPr>
          <a:xfrm>
            <a:off x="5833343" y="4494218"/>
            <a:ext cx="18002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Summary of symptoms to help confirm diagnosis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92D72F-EEC8-E745-80C3-B0D8FF89D849}"/>
              </a:ext>
            </a:extLst>
          </p:cNvPr>
          <p:cNvSpPr/>
          <p:nvPr/>
        </p:nvSpPr>
        <p:spPr>
          <a:xfrm>
            <a:off x="6202429" y="1358762"/>
            <a:ext cx="2325253" cy="2325250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BF3DF-FF78-BC4A-934A-B983FD94EBEE}"/>
              </a:ext>
            </a:extLst>
          </p:cNvPr>
          <p:cNvSpPr txBox="1"/>
          <p:nvPr/>
        </p:nvSpPr>
        <p:spPr>
          <a:xfrm>
            <a:off x="6202429" y="1782723"/>
            <a:ext cx="232525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Determining differential diagnosis between PDD, DLB and ruling out delirium 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3A844A2E-065C-CA49-A0CB-636216958282}"/>
              </a:ext>
            </a:extLst>
          </p:cNvPr>
          <p:cNvSpPr/>
          <p:nvPr/>
        </p:nvSpPr>
        <p:spPr>
          <a:xfrm rot="7872294">
            <a:off x="5866256" y="1070256"/>
            <a:ext cx="376003" cy="1080080"/>
          </a:xfrm>
          <a:prstGeom prst="downArrow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75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805282"/>
            <a:ext cx="7636476" cy="51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Video assessment toolkits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629F9-3933-544E-98CC-54791507F958}"/>
              </a:ext>
            </a:extLst>
          </p:cNvPr>
          <p:cNvSpPr txBox="1"/>
          <p:nvPr/>
        </p:nvSpPr>
        <p:spPr>
          <a:xfrm>
            <a:off x="1008642" y="4510901"/>
            <a:ext cx="597666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2"/>
              </a:rPr>
              <a:t>Assessment for Dementia with Lewy bodies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2"/>
              </a:rPr>
              <a:t>and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2"/>
              </a:rPr>
              <a:t> Parkinson’s disease dementia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(click on link to play)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Includes assessment of fluctuations, hallucinations, cognition and Parkinsonism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82E510-70AE-504E-8492-72BF6DB8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16" y="1315282"/>
            <a:ext cx="5367487" cy="30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2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- up of a hand holding a pen&#10;&#10;Description automatically generated with low confidence">
            <a:extLst>
              <a:ext uri="{FF2B5EF4-FFF2-40B4-BE49-F238E27FC236}">
                <a16:creationId xmlns:a16="http://schemas.microsoft.com/office/drawing/2014/main" id="{065BCD6B-3568-5149-8075-B77DBCBF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599" y="1375507"/>
            <a:ext cx="3429401" cy="410698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00C7F8E-F10C-B44C-B94A-288C4F3D6CE6}"/>
              </a:ext>
            </a:extLst>
          </p:cNvPr>
          <p:cNvSpPr txBox="1">
            <a:spLocks/>
          </p:cNvSpPr>
          <p:nvPr/>
        </p:nvSpPr>
        <p:spPr>
          <a:xfrm>
            <a:off x="967914" y="1923423"/>
            <a:ext cx="6160321" cy="4213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Management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treatment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627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870787"/>
            <a:ext cx="7636476" cy="51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Diamond Lewy Management Toolkit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F033D2-BB2E-F34D-9673-D7587A28A37F}"/>
              </a:ext>
            </a:extLst>
          </p:cNvPr>
          <p:cNvGrpSpPr/>
          <p:nvPr/>
        </p:nvGrpSpPr>
        <p:grpSpPr>
          <a:xfrm>
            <a:off x="1105808" y="1315281"/>
            <a:ext cx="7705811" cy="2823269"/>
            <a:chOff x="627977" y="1194083"/>
            <a:chExt cx="11061371" cy="43097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0ED4A4-1E5F-8246-8B4A-70696E422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CDA46E"/>
                </a:clrFrom>
                <a:clrTo>
                  <a:srgbClr val="CDA46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216" y="1589347"/>
              <a:ext cx="3277754" cy="2456712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EBD9A2-48CC-3A49-9BF7-2797511D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CDA46E"/>
                </a:clrFrom>
                <a:clrTo>
                  <a:srgbClr val="CDA46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355" y="1989314"/>
              <a:ext cx="3259693" cy="245917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812910-4029-8447-A494-AF40A48B2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CDA46E"/>
                </a:clrFrom>
                <a:clrTo>
                  <a:srgbClr val="CDA46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450" y="2382775"/>
              <a:ext cx="3204225" cy="2404743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DE9A4E-1BA8-0E40-BE18-CE3A2CBB3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CDA46E"/>
                </a:clrFrom>
                <a:clrTo>
                  <a:srgbClr val="CDA46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77" y="1310007"/>
              <a:ext cx="3137560" cy="4193846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E3392D-0CA6-F846-BFC9-DB03FBC64443}"/>
                </a:ext>
              </a:extLst>
            </p:cNvPr>
            <p:cNvSpPr/>
            <p:nvPr/>
          </p:nvSpPr>
          <p:spPr>
            <a:xfrm>
              <a:off x="8551788" y="1194083"/>
              <a:ext cx="3137560" cy="4224045"/>
            </a:xfrm>
            <a:prstGeom prst="rect">
              <a:avLst/>
            </a:prstGeom>
            <a:gradFill>
              <a:gsLst>
                <a:gs pos="1000">
                  <a:schemeClr val="accent5">
                    <a:lumMod val="50000"/>
                  </a:schemeClr>
                </a:gs>
                <a:gs pos="0">
                  <a:schemeClr val="tx2">
                    <a:lumMod val="50000"/>
                  </a:schemeClr>
                </a:gs>
                <a:gs pos="100000">
                  <a:srgbClr val="7030A0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51EB36-A241-D443-A680-8CA9EF41FBCE}"/>
                </a:ext>
              </a:extLst>
            </p:cNvPr>
            <p:cNvSpPr txBox="1"/>
            <p:nvPr/>
          </p:nvSpPr>
          <p:spPr>
            <a:xfrm>
              <a:off x="8852760" y="2382775"/>
              <a:ext cx="1633344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iol Bold" panose="02000506040000020003" pitchFamily="50" charset="0"/>
                  <a:ea typeface="+mn-ea"/>
                  <a:cs typeface="Arial" panose="020B0604020202020204" pitchFamily="34" charset="0"/>
                </a:rPr>
                <a:t>LBD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iol Bold" panose="02000506040000020003" pitchFamily="50" charset="0"/>
                  <a:ea typeface="+mn-ea"/>
                  <a:cs typeface="Arial" panose="020B0604020202020204" pitchFamily="34" charset="0"/>
                </a:rPr>
                <a:t>Management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iol Bold" panose="02000506040000020003" pitchFamily="50" charset="0"/>
                  <a:ea typeface="+mn-ea"/>
                  <a:cs typeface="Arial" panose="020B0604020202020204" pitchFamily="34" charset="0"/>
                </a:rPr>
                <a:t>Toolkit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A1F970A-1AF5-D349-941D-362611C2633C}"/>
              </a:ext>
            </a:extLst>
          </p:cNvPr>
          <p:cNvSpPr txBox="1"/>
          <p:nvPr/>
        </p:nvSpPr>
        <p:spPr>
          <a:xfrm>
            <a:off x="928681" y="4642013"/>
            <a:ext cx="8277353" cy="1815882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Management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major symptoms in   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Lewy body dementia and their management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Symptom management summaries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one page  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summaries for key symptoms (cognitive,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neuropsychiatric, motor, autonomic and sleep)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 guidelines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– detailed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recommendations on the management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of Lewy body dementia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ED4B07-9AEF-D44C-AC85-2D352E29158D}"/>
              </a:ext>
            </a:extLst>
          </p:cNvPr>
          <p:cNvSpPr txBox="1"/>
          <p:nvPr/>
        </p:nvSpPr>
        <p:spPr>
          <a:xfrm>
            <a:off x="935382" y="4340143"/>
            <a:ext cx="7782996" cy="307777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LBD management toolkit includes: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87" y="5839996"/>
            <a:ext cx="1740161" cy="587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5C1AEB-8B6B-4843-8696-8193D184B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7" y="5892256"/>
            <a:ext cx="1546391" cy="5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86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E2BE129-AF9F-634A-830C-D0280C2C89F1}"/>
              </a:ext>
            </a:extLst>
          </p:cNvPr>
          <p:cNvSpPr/>
          <p:nvPr/>
        </p:nvSpPr>
        <p:spPr>
          <a:xfrm>
            <a:off x="5595560" y="3611932"/>
            <a:ext cx="2217450" cy="2198310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617779"/>
            <a:ext cx="7636476" cy="10877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Treatment and support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Pharmacological &amp; non-pharmacological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A7F636-E420-4943-91C6-CDF3CB4E9EFC}"/>
              </a:ext>
            </a:extLst>
          </p:cNvPr>
          <p:cNvSpPr/>
          <p:nvPr/>
        </p:nvSpPr>
        <p:spPr>
          <a:xfrm>
            <a:off x="5557420" y="3826005"/>
            <a:ext cx="228647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Cholinesterase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inhibitors: (Rivastigmine*/Donepezil)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273777"/>
              </a:solidFill>
              <a:latin typeface="Trebuchet MS" panose="020B070302020209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Memantine (NDMA)–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be used as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monotherapy or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combined)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273777"/>
              </a:solidFill>
              <a:latin typeface="Trebuchet MS" panose="020B070302020209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*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Favoured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 PDD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99B4EE-4243-FE48-8F30-84D60F3E8AE5}"/>
              </a:ext>
            </a:extLst>
          </p:cNvPr>
          <p:cNvSpPr txBox="1"/>
          <p:nvPr/>
        </p:nvSpPr>
        <p:spPr>
          <a:xfrm>
            <a:off x="1008641" y="1398104"/>
            <a:ext cx="7636477" cy="2031325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Identify key problems under domain 	headings such as cognition; gait, balance 	and movement; hallucinations; fluctuations; 	behaviour and mood; sleep, and autonomic 	system dysfunction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Establish which problems have a high 	priority for treatment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Discuss benefits and risks of treatment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Be aware that symptom response is variable 	and that benefits in one might be at the 	cost of worsening of others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Individual treatments may have global 	benefits e.g. cholinesterase inhibitors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Refer to relevant therapist for specific </a:t>
            </a:r>
            <a:b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   treatment e.g. physiotherapist, </a:t>
            </a:r>
            <a:b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   occupational therapist (OT), Speech and </a:t>
            </a:r>
            <a:b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   Language therapist (SLT)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A3DB7-7560-7D46-9EC1-0D8550D0DB4C}"/>
              </a:ext>
            </a:extLst>
          </p:cNvPr>
          <p:cNvSpPr txBox="1"/>
          <p:nvPr/>
        </p:nvSpPr>
        <p:spPr>
          <a:xfrm>
            <a:off x="1008641" y="3562142"/>
            <a:ext cx="4298651" cy="2092881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Cognitive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Non-pharmacological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Cognitive stimulation, use of memory aids, 	increased social interaction and stimulation, 	and exercise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Pharmacological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Cholinesterase inhibitors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first-line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Memantine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second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AB146-8C0A-4747-98AD-543058FFD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87" y="6085093"/>
            <a:ext cx="1740161" cy="587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5DED1-5CAA-234E-B7AE-27D1040D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7" y="6137353"/>
            <a:ext cx="1546391" cy="5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050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289331"/>
            <a:ext cx="7636476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Pharmacological management of DLB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36EEC-732D-4146-AF31-2EB8E14E59A7}"/>
              </a:ext>
            </a:extLst>
          </p:cNvPr>
          <p:cNvSpPr txBox="1"/>
          <p:nvPr/>
        </p:nvSpPr>
        <p:spPr>
          <a:xfrm>
            <a:off x="933108" y="3030809"/>
            <a:ext cx="7004261" cy="2308324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Offer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donepezil or rivastigmine to people with mild to moderate dementia with Lewy bodies   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donepezil or rivastigmine for people with severe dementia with Lewy bodies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memantine for people with dementia with Lewy bodies if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AChE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inhibitors are not tolerated or are contraindicated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9939F-C2C5-4540-9A56-13E21C92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99" y="1970225"/>
            <a:ext cx="5889901" cy="100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0583B-8BB8-BF47-A762-EDA9F7F6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230" y="1810502"/>
            <a:ext cx="935128" cy="8949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5E5EB2-23C4-894A-9F8A-8F33C26F61C7}"/>
              </a:ext>
            </a:extLst>
          </p:cNvPr>
          <p:cNvSpPr/>
          <p:nvPr/>
        </p:nvSpPr>
        <p:spPr>
          <a:xfrm>
            <a:off x="933108" y="5511129"/>
            <a:ext cx="6027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NICE Dementia Guideline, June 2018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41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283997"/>
            <a:ext cx="7636476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Management of neuropsychiatric symptoms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36EEC-732D-4146-AF31-2EB8E14E59A7}"/>
              </a:ext>
            </a:extLst>
          </p:cNvPr>
          <p:cNvSpPr txBox="1"/>
          <p:nvPr/>
        </p:nvSpPr>
        <p:spPr>
          <a:xfrm>
            <a:off x="1021599" y="1944781"/>
            <a:ext cx="7688952" cy="6124754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Psychosis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respond to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cholinesterase inhibitors 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especially visual hallucinations.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Be cautious in the use of antipsychotics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Use of 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social interventions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enhance mood.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 evidence for antidepressants in LBD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to treat mood therefore use pragmatically 	and avoid agents with significant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anti-cholinergic side effects.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Anxiety/depression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Use of psychological/social interventions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 evidence for antidepressants in LBD – 		(may worsen REM sleep disorder)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Avoid anti-cholinergic agents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Possible use of ECT,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rTMS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(Repetitive 	Transcranial Magnetic Stimulation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and DBS (Deep Brain Stimulation)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Hallucinations/delusions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use of non-pharmacological 	interventions e.g. environment, music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reduction of Levodopa medications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50% of people have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severe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neuro-sensitivity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Possible use of quetiapine or clozapine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Trials underway for </a:t>
            </a:r>
            <a:r>
              <a:rPr lang="en-US" sz="1400" dirty="0">
                <a:solidFill>
                  <a:srgbClr val="000000"/>
                </a:solidFill>
                <a:latin typeface="Trebuchet MS" panose="020B07030202020902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imavanserin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and 	ondansetron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21A6A2-96DE-2449-97C6-684B236A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87" y="6085093"/>
            <a:ext cx="1740161" cy="587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08E87-8CE3-7848-8967-81D8FB3F7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7" y="6137353"/>
            <a:ext cx="1546391" cy="5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12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840508" y="1259063"/>
            <a:ext cx="7804610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Management of sleep problems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36EEC-732D-4146-AF31-2EB8E14E59A7}"/>
              </a:ext>
            </a:extLst>
          </p:cNvPr>
          <p:cNvSpPr txBox="1"/>
          <p:nvPr/>
        </p:nvSpPr>
        <p:spPr>
          <a:xfrm>
            <a:off x="840508" y="1838964"/>
            <a:ext cx="8510882" cy="6001643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Insomnia/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excessive daytime sleepiness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Give advice on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sleep hygiene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Review all medications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that could be 	affecting sleep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Melatonin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help some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Z-drugs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e.g. zopiclone &amp; zolpidem)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may have a role but use cautiously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REM-sleep behaviour disorder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non-pharmacological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 first-	line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i.e. decreasing risk of harm to self/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others)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only treat if troublesome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Clonazepam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help although 	significant side effects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Melatonin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be alternative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Motor related sleep disturbances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be improved with long-acting 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levodopa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Extra pyramidal symptoms may be 	improved using long-acting levodopa 	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prior to going to bed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Restless legs syndrome (RLS)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other factors e.g. diabetes, 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anaemia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– check ferritin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Regular exercise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Pharmacological treatments with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caution e.g. dopamine replacement,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gabapentin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1216D-11D0-C744-8019-32A77FC1F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87" y="6085093"/>
            <a:ext cx="1740161" cy="587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F3F34-5226-AB43-B408-9E479B4C3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7" y="6137353"/>
            <a:ext cx="1546391" cy="5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87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206605" y="1635323"/>
            <a:ext cx="7636476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Management of autonomic symptoms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36EEC-732D-4146-AF31-2EB8E14E59A7}"/>
              </a:ext>
            </a:extLst>
          </p:cNvPr>
          <p:cNvSpPr txBox="1"/>
          <p:nvPr/>
        </p:nvSpPr>
        <p:spPr>
          <a:xfrm>
            <a:off x="1206605" y="2268173"/>
            <a:ext cx="8008587" cy="7848302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Orthostatic hypotension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Non-pharmacological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management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e.g. compression stockings, fluid/salt 	intake, stand slowly etc.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Pharmacological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e.g. fludrocortisone, midodrine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Reduce/remove exacerbating drugs </a:t>
            </a:r>
            <a:b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e.g. antihypertensives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Some medications may exacerbate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e.g. levodopa, dopamine agonists, 	antihypertensive, antidepressants etc. 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occur at specific times – monitor 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0898" y="2268173"/>
            <a:ext cx="358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Constipation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Stool softeners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Mild laxatives/suppositories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Check for other causes and 	symptoms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Advise on diet, exercise etc.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DEF8A-2B84-C04C-986C-FDAB2CF4E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87" y="6085093"/>
            <a:ext cx="1740161" cy="587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BD1F54-0056-C146-A053-5ADB1E3EC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7" y="6137353"/>
            <a:ext cx="1546391" cy="5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63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409671" y="1776212"/>
            <a:ext cx="7636476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…Management of autonomic symptoms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9671" y="2443298"/>
            <a:ext cx="74056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Urinary dysfunction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Non-pharmacological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first-line e.g. pads, sheath catheter etc.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Avoid centrally acting anticholinergics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Urinary incontinence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Nocturia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(night time) – significant issue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Avoid anti-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muscarinics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Cholinesterase inhibitors can precipitate urgency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Medications for overactive bladders may be tried e.g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. </a:t>
            </a:r>
            <a:r>
              <a:rPr lang="en-GB" sz="1600" dirty="0">
                <a:solidFill>
                  <a:srgbClr val="000000"/>
                </a:solidFill>
                <a:latin typeface="Trebuchet MS" panose="020B0703020202090204" pitchFamily="34" charset="0"/>
              </a:rPr>
              <a:t>m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irabegron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3C639-714B-D743-94B4-5D43E86FE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87" y="6085093"/>
            <a:ext cx="1740161" cy="587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576D9-4426-5642-ACB3-0D03BA5EB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7" y="6137353"/>
            <a:ext cx="1546391" cy="5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2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213369" y="1862738"/>
            <a:ext cx="6070026" cy="60295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80000" algn="l"/>
              </a:tabLst>
            </a:pPr>
            <a:r>
              <a:rPr lang="en-GB" sz="4000" dirty="0">
                <a:solidFill>
                  <a:srgbClr val="273777"/>
                </a:solidFill>
              </a:rPr>
              <a:t>…</a:t>
            </a:r>
          </a:p>
          <a:p>
            <a:pPr>
              <a:tabLst>
                <a:tab pos="180000" algn="l"/>
              </a:tabLst>
            </a:pPr>
            <a:r>
              <a:rPr lang="en-GB" sz="1800" b="0" dirty="0">
                <a:solidFill>
                  <a:schemeClr val="tx1"/>
                </a:solidFill>
              </a:rPr>
              <a:t>Other types more likely to affect </a:t>
            </a:r>
            <a:r>
              <a:rPr lang="en-GB" sz="1800" dirty="0">
                <a:solidFill>
                  <a:schemeClr val="tx1"/>
                </a:solidFill>
              </a:rPr>
              <a:t>younger 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people </a:t>
            </a:r>
            <a:r>
              <a:rPr lang="en-GB" sz="1800" b="0" dirty="0">
                <a:solidFill>
                  <a:schemeClr val="tx1"/>
                </a:solidFill>
              </a:rPr>
              <a:t>(i.e. people under the age of 65) include: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GB" sz="1800" b="0" dirty="0" err="1">
                <a:solidFill>
                  <a:schemeClr val="tx1"/>
                </a:solidFill>
              </a:rPr>
              <a:t>Fronto</a:t>
            </a:r>
            <a:r>
              <a:rPr lang="en-GB" sz="1800" b="0" dirty="0">
                <a:solidFill>
                  <a:schemeClr val="tx1"/>
                </a:solidFill>
              </a:rPr>
              <a:t>-temporal dementia (FTD) (approx. </a:t>
            </a:r>
            <a:r>
              <a:rPr lang="en-GB" sz="1800" dirty="0">
                <a:solidFill>
                  <a:schemeClr val="tx1"/>
                </a:solidFill>
              </a:rPr>
              <a:t>5%)  </a:t>
            </a: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chemeClr val="tx1"/>
                </a:solidFill>
              </a:rPr>
              <a:t>	– Behavioural variant (</a:t>
            </a:r>
            <a:r>
              <a:rPr lang="en-GB" sz="1800" b="0" dirty="0" err="1">
                <a:solidFill>
                  <a:schemeClr val="tx1"/>
                </a:solidFill>
              </a:rPr>
              <a:t>BvFTD</a:t>
            </a:r>
            <a:r>
              <a:rPr lang="en-GB" sz="1800" b="0" dirty="0">
                <a:solidFill>
                  <a:schemeClr val="tx1"/>
                </a:solidFill>
              </a:rPr>
              <a:t>) </a:t>
            </a: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chemeClr val="tx1"/>
                </a:solidFill>
              </a:rPr>
              <a:t>	– Primary progressive aphasia (PPA)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GB" sz="1800" b="0" dirty="0">
                <a:solidFill>
                  <a:schemeClr val="tx1"/>
                </a:solidFill>
              </a:rPr>
              <a:t>Posterior-cortical atrophy (PCA)   </a:t>
            </a:r>
          </a:p>
          <a:p>
            <a:pPr>
              <a:tabLst>
                <a:tab pos="180000" algn="l"/>
              </a:tabLst>
            </a:pPr>
            <a:r>
              <a:rPr lang="en-GB" sz="1800" b="0" dirty="0">
                <a:solidFill>
                  <a:schemeClr val="tx1"/>
                </a:solidFill>
              </a:rPr>
              <a:t>There are many other less common types e.g. </a:t>
            </a: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rgbClr val="273777"/>
                </a:solidFill>
              </a:rPr>
              <a:t>•</a:t>
            </a:r>
            <a:r>
              <a:rPr lang="en-GB" sz="1800" b="0" dirty="0">
                <a:solidFill>
                  <a:schemeClr val="tx1"/>
                </a:solidFill>
              </a:rPr>
              <a:t>	Progressive Supranuclear Palsy (PSP) </a:t>
            </a:r>
            <a:r>
              <a:rPr lang="en-GB" sz="1800" b="0" dirty="0">
                <a:solidFill>
                  <a:srgbClr val="273777"/>
                </a:solidFill>
              </a:rPr>
              <a:t>•</a:t>
            </a:r>
            <a:r>
              <a:rPr lang="en-GB" sz="1800" b="0" dirty="0">
                <a:solidFill>
                  <a:schemeClr val="tx1"/>
                </a:solidFill>
              </a:rPr>
              <a:t> CADASIL  </a:t>
            </a: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rgbClr val="273777"/>
                </a:solidFill>
              </a:rPr>
              <a:t>•</a:t>
            </a:r>
            <a:r>
              <a:rPr lang="en-GB" sz="1800" b="0" dirty="0">
                <a:solidFill>
                  <a:schemeClr val="tx1"/>
                </a:solidFill>
              </a:rPr>
              <a:t> Huntington’s </a:t>
            </a:r>
            <a:r>
              <a:rPr lang="en-GB" sz="1800" b="0" dirty="0">
                <a:solidFill>
                  <a:srgbClr val="273777"/>
                </a:solidFill>
              </a:rPr>
              <a:t>•</a:t>
            </a:r>
            <a:r>
              <a:rPr lang="en-GB" sz="1800" b="0" dirty="0">
                <a:solidFill>
                  <a:schemeClr val="tx1"/>
                </a:solidFill>
              </a:rPr>
              <a:t> HIV </a:t>
            </a:r>
            <a:r>
              <a:rPr lang="en-GB" sz="1800" b="0" dirty="0" err="1">
                <a:solidFill>
                  <a:schemeClr val="tx1"/>
                </a:solidFill>
              </a:rPr>
              <a:t>Corticobasal</a:t>
            </a:r>
            <a:r>
              <a:rPr lang="en-GB" sz="1800" b="0" dirty="0">
                <a:solidFill>
                  <a:schemeClr val="tx1"/>
                </a:solidFill>
              </a:rPr>
              <a:t> syndrome  </a:t>
            </a: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rgbClr val="273777"/>
                </a:solidFill>
              </a:rPr>
              <a:t>•</a:t>
            </a:r>
            <a:r>
              <a:rPr lang="en-GB" sz="1800" b="0" dirty="0">
                <a:solidFill>
                  <a:schemeClr val="tx1"/>
                </a:solidFill>
              </a:rPr>
              <a:t> Normal Pressure Hydrocephalus </a:t>
            </a:r>
            <a:r>
              <a:rPr lang="en-GB" sz="1800" b="0" dirty="0">
                <a:solidFill>
                  <a:srgbClr val="273777"/>
                </a:solidFill>
              </a:rPr>
              <a:t>•</a:t>
            </a:r>
            <a:r>
              <a:rPr lang="en-GB" sz="1800" b="0" dirty="0">
                <a:solidFill>
                  <a:schemeClr val="tx1"/>
                </a:solidFill>
              </a:rPr>
              <a:t> Niemann Type C </a:t>
            </a:r>
            <a:endParaRPr lang="en-US" sz="1800" b="0" baseline="30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B5386-343B-784E-AD80-7A0231A1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01786">
            <a:off x="6349251" y="1881746"/>
            <a:ext cx="2003842" cy="24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92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9592" y="1681082"/>
            <a:ext cx="7943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Gastroparesis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Avoid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using metoclopramide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Domperidone can be used but is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cardiotoxic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Slow gastric emptying can lead to fullness, reflux, belching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Dopaminergic drugs can exacerbate symptoms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Sialorrhoea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(excessive drooling)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Anticholinergics should not generally be used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Botulinum toxin injections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to salivary glands is an effective treatment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Linked to dysphagia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Possible use of honey-thickened fluids  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Excessive sweating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Identify triggers and modify environment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Sexual dysfunction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Phosphodiesterase-5 inhibitors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may be 	considered with caution in men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339592" y="1159273"/>
            <a:ext cx="7719604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….Management of autonomic symptoms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81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385028"/>
            <a:ext cx="7636476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Management of motor symptoms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0" y="5983673"/>
            <a:ext cx="1740161" cy="58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C1AEB-8B6B-4843-8696-8193D184B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45" y="5983673"/>
            <a:ext cx="1546391" cy="5431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5393" y="1947189"/>
            <a:ext cx="6975862" cy="1169551"/>
          </a:xfrm>
          <a:prstGeom prst="rect">
            <a:avLst/>
          </a:prstGeom>
          <a:solidFill>
            <a:srgbClr val="C7E7EE"/>
          </a:solidFill>
          <a:ln>
            <a:noFill/>
          </a:ln>
        </p:spPr>
        <p:txBody>
          <a:bodyPr wrap="square">
            <a:spAutoFit/>
          </a:bodyPr>
          <a:lstStyle/>
          <a:p>
            <a:pPr marR="0" lvl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Preferred pharmacological treatment of parkinsonism in Lewy body dementia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levodopa monotherapy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</a:p>
          <a:p>
            <a:pPr marR="0" lvl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Use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minimal dose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needed for benefit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</a:t>
            </a:r>
          </a:p>
          <a:p>
            <a:pPr marR="0" lvl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Withdraw in order, one at a time: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anticholinergic drugs, amantadine, selegiline,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dopamine agonists and catechol-O-methyltransferase inhibitors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300" y="3091565"/>
            <a:ext cx="3502064" cy="1166403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1475" y="3595235"/>
            <a:ext cx="3753643" cy="2031325"/>
          </a:xfrm>
          <a:prstGeom prst="rect">
            <a:avLst/>
          </a:prstGeom>
          <a:ln>
            <a:solidFill>
              <a:srgbClr val="273777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dementia - General: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r>
              <a:rPr lang="en-GB" sz="1400" dirty="0">
                <a:solidFill>
                  <a:srgbClr val="273777"/>
                </a:solidFill>
                <a:latin typeface="Trebuchet MS" panose="020B0603020202020204" pitchFamily="34" charset="0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optimisation of Parkinson’s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	medication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Treatment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r>
              <a:rPr lang="en-GB" sz="1400" dirty="0">
                <a:solidFill>
                  <a:srgbClr val="273777"/>
                </a:solidFill>
                <a:latin typeface="Trebuchet MS" panose="020B0603020202020204" pitchFamily="34" charset="0"/>
              </a:rPr>
              <a:t>•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Gradual simplification or reduction of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antiparkinsonian medication often 	necessary to balance neuropsychiatric 	symptoms vs motor benefits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628" y="3444495"/>
            <a:ext cx="4134696" cy="2246769"/>
          </a:xfrm>
          <a:prstGeom prst="rect">
            <a:avLst/>
          </a:prstGeom>
          <a:ln>
            <a:solidFill>
              <a:srgbClr val="273777"/>
            </a:solidFill>
          </a:ln>
        </p:spPr>
        <p:txBody>
          <a:bodyPr wrap="square">
            <a:spAutoFit/>
          </a:bodyPr>
          <a:lstStyle/>
          <a:p>
            <a:pPr lvl="0">
              <a:tabLst>
                <a:tab pos="180000" algn="l"/>
              </a:tabLst>
              <a:defRPr/>
            </a:pPr>
            <a:r>
              <a:rPr lang="en-GB" sz="1400" b="1" dirty="0">
                <a:solidFill>
                  <a:srgbClr val="273777"/>
                </a:solidFill>
                <a:latin typeface="Trebuchet MS" panose="020B0603020202020204" pitchFamily="34" charset="0"/>
              </a:rPr>
              <a:t>Dementia with Lewy bodies - General:</a:t>
            </a:r>
          </a:p>
          <a:p>
            <a:pPr lvl="0">
              <a:tabLst>
                <a:tab pos="180000" algn="l"/>
              </a:tabLst>
              <a:defRPr/>
            </a:pPr>
            <a:r>
              <a:rPr lang="en-GB" sz="1400" dirty="0">
                <a:solidFill>
                  <a:srgbClr val="273777"/>
                </a:solidFill>
                <a:latin typeface="Trebuchet MS" panose="020B0603020202020204" pitchFamily="34" charset="0"/>
              </a:rPr>
              <a:t>•	</a:t>
            </a:r>
            <a:r>
              <a:rPr lang="en-GB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Identify problematic motor difficulties 	(resting tremor is less prevalent in DLB). </a:t>
            </a:r>
          </a:p>
          <a:p>
            <a:pPr lvl="0">
              <a:tabLst>
                <a:tab pos="180000" algn="l"/>
              </a:tabLst>
              <a:defRPr/>
            </a:pPr>
            <a:r>
              <a:rPr lang="en-GB" sz="1400" dirty="0">
                <a:solidFill>
                  <a:srgbClr val="273777"/>
                </a:solidFill>
                <a:latin typeface="Trebuchet MS" panose="020B0603020202020204" pitchFamily="34" charset="0"/>
              </a:rPr>
              <a:t>•	</a:t>
            </a:r>
            <a:r>
              <a:rPr lang="en-GB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N.B Parkinsonian symptoms may be less 	responsive to treatment than in Parkinson’s </a:t>
            </a:r>
          </a:p>
          <a:p>
            <a:pPr lvl="0">
              <a:tabLst>
                <a:tab pos="180000" algn="l"/>
              </a:tabLst>
              <a:defRPr/>
            </a:pPr>
            <a:endParaRPr lang="en-GB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lvl="0">
              <a:tabLst>
                <a:tab pos="1800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latin typeface="Trebuchet MS" panose="020B0603020202020204" pitchFamily="34" charset="0"/>
              </a:rPr>
              <a:t>Treatment </a:t>
            </a:r>
          </a:p>
          <a:p>
            <a:pPr lvl="0">
              <a:tabLst>
                <a:tab pos="180000" algn="l"/>
              </a:tabLst>
              <a:defRPr/>
            </a:pPr>
            <a:r>
              <a:rPr lang="en-GB" sz="1400" dirty="0">
                <a:solidFill>
                  <a:srgbClr val="273777"/>
                </a:solidFill>
                <a:latin typeface="Trebuchet MS" panose="020B0603020202020204" pitchFamily="34" charset="0"/>
              </a:rPr>
              <a:t>•	</a:t>
            </a:r>
            <a:r>
              <a:rPr lang="en-GB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Preferred treatment: levodopa monotherapy</a:t>
            </a:r>
          </a:p>
          <a:p>
            <a:pPr lvl="0">
              <a:tabLst>
                <a:tab pos="180000" algn="l"/>
              </a:tabLst>
              <a:defRPr/>
            </a:pPr>
            <a:r>
              <a:rPr lang="en-GB" sz="1400" dirty="0">
                <a:solidFill>
                  <a:srgbClr val="273777"/>
                </a:solidFill>
                <a:latin typeface="Trebuchet MS" panose="020B0603020202020204" pitchFamily="34" charset="0"/>
              </a:rPr>
              <a:t>•	</a:t>
            </a:r>
            <a:r>
              <a:rPr lang="en-GB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Side effects may include: psychosis, postural 	hypotension, nausea etc. </a:t>
            </a:r>
          </a:p>
        </p:txBody>
      </p:sp>
    </p:spTree>
    <p:extLst>
      <p:ext uri="{BB962C8B-B14F-4D97-AF65-F5344CB8AC3E}">
        <p14:creationId xmlns:p14="http://schemas.microsoft.com/office/powerpoint/2010/main" val="3047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216032" y="1843054"/>
            <a:ext cx="7636476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….Management of motor symptoms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6032" y="2482952"/>
            <a:ext cx="7398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Both Dementia with Lewy bodies &amp; Parkinson’s disease dementia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lang="en-GB" dirty="0">
                <a:solidFill>
                  <a:srgbClr val="000000"/>
                </a:solidFill>
                <a:latin typeface="Trebuchet MS" panose="020B0703020202090204" pitchFamily="34" charset="0"/>
              </a:rPr>
              <a:t>Vitamin D may be considered due to falls risk </a:t>
            </a:r>
          </a:p>
          <a:p>
            <a:pPr>
              <a:buSzPct val="120000"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Physiotherapy may help with freezing of gait, balance,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strength/flexibility and help reduce falls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Occupational therapy to maintain independence and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reduce falls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Speech and Language therapy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for speech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&amp; swallowing problems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589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076C38-3B02-3F43-BA3C-17F269FA7451}"/>
              </a:ext>
            </a:extLst>
          </p:cNvPr>
          <p:cNvSpPr txBox="1">
            <a:spLocks/>
          </p:cNvSpPr>
          <p:nvPr/>
        </p:nvSpPr>
        <p:spPr>
          <a:xfrm>
            <a:off x="1344985" y="1942164"/>
            <a:ext cx="7133337" cy="4213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Research – 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future direction </a:t>
            </a:r>
            <a:b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priorities </a:t>
            </a:r>
          </a:p>
        </p:txBody>
      </p:sp>
    </p:spTree>
    <p:extLst>
      <p:ext uri="{BB962C8B-B14F-4D97-AF65-F5344CB8AC3E}">
        <p14:creationId xmlns:p14="http://schemas.microsoft.com/office/powerpoint/2010/main" val="51377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68923" y="1628795"/>
            <a:ext cx="5608197" cy="530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Research developments in dementia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168923" y="2021569"/>
            <a:ext cx="7484882" cy="4611378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en-US" sz="6200" dirty="0">
                <a:latin typeface="Trebuchet MS" panose="020B0603020202020204" pitchFamily="34" charset="0"/>
              </a:rPr>
              <a:t>Investment in dementia research has increased but….</a:t>
            </a:r>
          </a:p>
          <a:p>
            <a:pPr marL="0" indent="0">
              <a:buNone/>
            </a:pPr>
            <a:endParaRPr lang="en-US" sz="5000" dirty="0">
              <a:latin typeface="Trebuchet MS" panose="020B0603020202020204" pitchFamily="34" charset="0"/>
            </a:endParaRPr>
          </a:p>
          <a:p>
            <a:endParaRPr lang="en-US" sz="5000" dirty="0">
              <a:latin typeface="Trebuchet MS" panose="020B0603020202020204" pitchFamily="34" charset="0"/>
            </a:endParaRPr>
          </a:p>
          <a:p>
            <a:endParaRPr lang="en-US" sz="50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5000" dirty="0">
              <a:latin typeface="Trebuchet MS" panose="020B0603020202020204" pitchFamily="34" charset="0"/>
            </a:endParaRPr>
          </a:p>
          <a:p>
            <a:endParaRPr lang="en-US" sz="5000" dirty="0">
              <a:latin typeface="Trebuchet MS" panose="020B0603020202020204" pitchFamily="34" charset="0"/>
            </a:endParaRPr>
          </a:p>
          <a:p>
            <a:endParaRPr lang="en-US" sz="5000" dirty="0">
              <a:latin typeface="Trebuchet MS" panose="020B0603020202020204" pitchFamily="34" charset="0"/>
            </a:endParaRPr>
          </a:p>
          <a:p>
            <a:endParaRPr lang="en-US" sz="50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en-US" sz="6200" dirty="0">
                <a:latin typeface="Trebuchet MS" panose="020B0603020202020204" pitchFamily="34" charset="0"/>
              </a:rPr>
              <a:t>Most dementia research has focused on Alzheimer’s disease </a:t>
            </a:r>
          </a:p>
          <a:p>
            <a:pPr marL="0" indent="0">
              <a:buNone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en-US" sz="6200" dirty="0">
                <a:latin typeface="Trebuchet MS" panose="020B0603020202020204" pitchFamily="34" charset="0"/>
              </a:rPr>
              <a:t>Research on disease modifying treatments continues but </a:t>
            </a:r>
            <a:br>
              <a:rPr lang="en-US" sz="6200" dirty="0">
                <a:latin typeface="Trebuchet MS" panose="020B0603020202020204" pitchFamily="34" charset="0"/>
              </a:rPr>
            </a:br>
            <a:r>
              <a:rPr lang="en-US" sz="6200" dirty="0">
                <a:latin typeface="Trebuchet MS" panose="020B0603020202020204" pitchFamily="34" charset="0"/>
              </a:rPr>
              <a:t>   is expensive and takes a number of years</a:t>
            </a:r>
          </a:p>
          <a:p>
            <a:pPr marL="0" indent="0">
              <a:buNone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en-US" sz="6200" dirty="0">
                <a:latin typeface="Trebuchet MS" panose="020B0603020202020204" pitchFamily="34" charset="0"/>
              </a:rPr>
              <a:t>Focus continues on prevention &amp; reducing risk </a:t>
            </a:r>
            <a:endParaRPr lang="en-US" sz="6200" dirty="0"/>
          </a:p>
        </p:txBody>
      </p:sp>
      <p:pic>
        <p:nvPicPr>
          <p:cNvPr id="8" name="Picture 7" descr="statistic-widget-15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77" y="2552369"/>
            <a:ext cx="4787528" cy="16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12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219197" y="1197572"/>
            <a:ext cx="4064003" cy="5242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Join Dementia Research</a:t>
            </a:r>
            <a:br>
              <a:rPr lang="en-US" sz="3200" b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en-US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219197" y="1611931"/>
            <a:ext cx="7605527" cy="43513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</a:rPr>
              <a:t>• </a:t>
            </a:r>
            <a:r>
              <a:rPr lang="en-GB" altLang="en-US" sz="2400" b="1" dirty="0">
                <a:latin typeface="Trebuchet MS" panose="020B0703020202090204" pitchFamily="34" charset="0"/>
                <a:cs typeface="Arial" panose="020B0604020202020204" pitchFamily="34" charset="0"/>
              </a:rPr>
              <a:t>Join Dementia Research is a nationwide service that </a:t>
            </a:r>
            <a:br>
              <a:rPr lang="en-GB" altLang="en-US" sz="2400" b="1" dirty="0">
                <a:latin typeface="Trebuchet MS" panose="020B0703020202090204" pitchFamily="34" charset="0"/>
                <a:cs typeface="Arial" panose="020B0604020202020204" pitchFamily="34" charset="0"/>
              </a:rPr>
            </a:br>
            <a:r>
              <a:rPr lang="en-GB" altLang="en-US" sz="2400" b="1" dirty="0">
                <a:latin typeface="Trebuchet MS" panose="020B0703020202090204" pitchFamily="34" charset="0"/>
                <a:cs typeface="Arial" panose="020B0604020202020204" pitchFamily="34" charset="0"/>
              </a:rPr>
              <a:t>   helps anyone in the UK take part in vital dementia </a:t>
            </a:r>
            <a:br>
              <a:rPr lang="en-GB" altLang="en-US" sz="2400" b="1" dirty="0">
                <a:latin typeface="Trebuchet MS" panose="020B0703020202090204" pitchFamily="34" charset="0"/>
                <a:cs typeface="Arial" panose="020B0604020202020204" pitchFamily="34" charset="0"/>
              </a:rPr>
            </a:br>
            <a:r>
              <a:rPr lang="en-GB" altLang="en-US" sz="2400" b="1" dirty="0">
                <a:latin typeface="Trebuchet MS" panose="020B0703020202090204" pitchFamily="34" charset="0"/>
                <a:cs typeface="Arial" panose="020B0604020202020204" pitchFamily="34" charset="0"/>
              </a:rPr>
              <a:t>   research studies</a:t>
            </a:r>
          </a:p>
          <a:p>
            <a:pPr marL="0" indent="0">
              <a:buNone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</a:rPr>
              <a:t>• </a:t>
            </a:r>
            <a:r>
              <a:rPr lang="en-GB" altLang="en-US" sz="2400" dirty="0">
                <a:latin typeface="Trebuchet MS" panose="020B0703020202090204" pitchFamily="34" charset="0"/>
                <a:cs typeface="Arial" panose="020B0604020202020204" pitchFamily="34" charset="0"/>
              </a:rPr>
              <a:t>Brings together current research studies in dementia </a:t>
            </a:r>
            <a:br>
              <a:rPr lang="en-GB" altLang="en-US" sz="2400" dirty="0">
                <a:latin typeface="Trebuchet MS" panose="020B0703020202090204" pitchFamily="34" charset="0"/>
                <a:cs typeface="Arial" panose="020B0604020202020204" pitchFamily="34" charset="0"/>
              </a:rPr>
            </a:br>
            <a:r>
              <a:rPr lang="en-GB" altLang="en-US" sz="2400" dirty="0">
                <a:latin typeface="Trebuchet MS" panose="020B0703020202090204" pitchFamily="34" charset="0"/>
                <a:cs typeface="Arial" panose="020B0604020202020204" pitchFamily="34" charset="0"/>
              </a:rPr>
              <a:t>   in one place</a:t>
            </a:r>
          </a:p>
          <a:p>
            <a:pPr marL="0" indent="0">
              <a:buNone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</a:rPr>
              <a:t>• </a:t>
            </a:r>
            <a:r>
              <a:rPr lang="en-GB" sz="2400" dirty="0">
                <a:latin typeface="Trebuchet MS" panose="020B0703020202090204" pitchFamily="34" charset="0"/>
              </a:rPr>
              <a:t>Ongoing research aims to increase understanding of </a:t>
            </a:r>
            <a:br>
              <a:rPr lang="en-GB" sz="2400" dirty="0">
                <a:latin typeface="Trebuchet MS" panose="020B0703020202090204" pitchFamily="34" charset="0"/>
              </a:rPr>
            </a:br>
            <a:r>
              <a:rPr lang="en-GB" sz="2400" dirty="0">
                <a:latin typeface="Trebuchet MS" panose="020B0703020202090204" pitchFamily="34" charset="0"/>
              </a:rPr>
              <a:t>   dementia, improve diagnosis, treatment and identify </a:t>
            </a:r>
            <a:br>
              <a:rPr lang="en-GB" sz="2400" dirty="0">
                <a:latin typeface="Trebuchet MS" panose="020B0703020202090204" pitchFamily="34" charset="0"/>
              </a:rPr>
            </a:br>
            <a:r>
              <a:rPr lang="en-GB" sz="2400" dirty="0">
                <a:latin typeface="Trebuchet MS" panose="020B0703020202090204" pitchFamily="34" charset="0"/>
              </a:rPr>
              <a:t>   the best possible care</a:t>
            </a:r>
          </a:p>
          <a:p>
            <a:pPr marL="0" indent="0">
              <a:buNone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</a:rPr>
              <a:t>• </a:t>
            </a:r>
            <a:r>
              <a:rPr lang="en-GB" sz="2400" dirty="0">
                <a:latin typeface="Trebuchet MS" panose="020B0703020202090204" pitchFamily="34" charset="0"/>
              </a:rPr>
              <a:t>People with Lewy body dementia are currently </a:t>
            </a:r>
            <a:br>
              <a:rPr lang="en-GB" sz="2400" dirty="0">
                <a:latin typeface="Trebuchet MS" panose="020B0703020202090204" pitchFamily="34" charset="0"/>
              </a:rPr>
            </a:br>
            <a:r>
              <a:rPr lang="en-GB" sz="2400" dirty="0">
                <a:latin typeface="Trebuchet MS" panose="020B0703020202090204" pitchFamily="34" charset="0"/>
              </a:rPr>
              <a:t>   under-represented </a:t>
            </a:r>
          </a:p>
          <a:p>
            <a:pPr marL="0" indent="0">
              <a:buNone/>
            </a:pPr>
            <a:r>
              <a:rPr lang="en-GB" sz="2400" kern="0" dirty="0" err="1">
                <a:solidFill>
                  <a:srgbClr val="C10070"/>
                </a:solidFill>
                <a:latin typeface="Trebuchet MS" panose="020B0703020202090204" pitchFamily="34" charset="0"/>
                <a:sym typeface="Arial"/>
              </a:rPr>
              <a:t>www.joindementiaresearch.nihr.ac.uk</a:t>
            </a:r>
            <a:endParaRPr lang="en-GB" dirty="0">
              <a:latin typeface="Trebuchet MS" panose="020B070302020209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308" y="5529636"/>
            <a:ext cx="1882416" cy="10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937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58CCC9B-6400-439D-9575-0A6E97314A9E}"/>
              </a:ext>
            </a:extLst>
          </p:cNvPr>
          <p:cNvSpPr txBox="1">
            <a:spLocks/>
          </p:cNvSpPr>
          <p:nvPr/>
        </p:nvSpPr>
        <p:spPr>
          <a:xfrm>
            <a:off x="988868" y="170345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Parkinson’s UK lists the top 10 priorities as set out by the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James Lind Alliance Priority Setting Partnership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Policies affecting grants | Parkinson's UK (parkinsons.org.uk)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Parkinson's Top 10 priorities | James Lind Alliance (nihr.ac.uk)</a:t>
            </a:r>
            <a:br>
              <a:rPr lang="en-GB" sz="2000" noProof="0" dirty="0">
                <a:solidFill>
                  <a:srgbClr val="000000"/>
                </a:solidFill>
                <a:latin typeface="Calibri" panose="020F0502020204030204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James Lind Alliance Priority Setting Partnership also identifies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top priorities for dementia research: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Dementia Top 10 | James Lind Alliance (nihr.ac.uk)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GB" sz="1800" b="1" dirty="0">
                <a:solidFill>
                  <a:srgbClr val="00A3DB"/>
                </a:solidFill>
                <a:latin typeface="Trebuchet MS" panose="020B0603020202020204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For further information about emerging research in Lewy body dementia See: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5"/>
              </a:rPr>
              <a:t>https://www.lewybody.org/research/lbs-research/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8868" y="13744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Research priorities for Lewy body dementia </a:t>
            </a:r>
          </a:p>
        </p:txBody>
      </p:sp>
    </p:spTree>
    <p:extLst>
      <p:ext uri="{BB962C8B-B14F-4D97-AF65-F5344CB8AC3E}">
        <p14:creationId xmlns:p14="http://schemas.microsoft.com/office/powerpoint/2010/main" val="2583839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972783" y="832487"/>
            <a:ext cx="7636476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Future directions for improving the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management of Lewy body dementia 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82" y="1691234"/>
            <a:ext cx="737111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Symptomatic therapies, for example, focusing on neurotransmitter modulation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Potential disease modifying therapies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Targeting early-stage disease e.g. people with Lewy body disease and mild cognitive impairment; REM sleep behaviour disorder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Non-pharmacological interventions e.g. psychological interventions, gait training, non-invasive brain stimulation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Repurposing drugs from other diseases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Developing new and accurate diagnostic tests which are both sensitive and specific for early disease detection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40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8436" y="964596"/>
            <a:ext cx="701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Lewy Body Society – supporting research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DED60-0F6D-4925-9275-9C344F99A9AE}"/>
              </a:ext>
            </a:extLst>
          </p:cNvPr>
          <p:cNvSpPr txBox="1"/>
          <p:nvPr/>
        </p:nvSpPr>
        <p:spPr>
          <a:xfrm>
            <a:off x="1228436" y="1565624"/>
            <a:ext cx="72320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Member of the AMRC (Association of  Medical Research Charities) </a:t>
            </a:r>
            <a:b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–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membership organisation dedicated to supporting medical research charities in saving and improving lives through research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and innovation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 the last 15 years the society has provided £1.8million worth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of funding for research projects that are changing the lives of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people with Lewy body dementia across the UK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Lewy Body Society research is working towards earlier diagnoses,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more targeted treatments and a better understanding of the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causes of the disease and its impact on individuals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Information about applying for grants can be found here: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2"/>
              </a:rPr>
              <a:t>https://www.lewybody.org/research/lbs-research-strategy/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902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076C38-3B02-3F43-BA3C-17F269FA7451}"/>
              </a:ext>
            </a:extLst>
          </p:cNvPr>
          <p:cNvSpPr txBox="1">
            <a:spLocks/>
          </p:cNvSpPr>
          <p:nvPr/>
        </p:nvSpPr>
        <p:spPr>
          <a:xfrm>
            <a:off x="1307277" y="2526627"/>
            <a:ext cx="7133337" cy="21679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Supporting families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3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2035276" y="1101052"/>
            <a:ext cx="6792651" cy="1264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&amp; brain function</a:t>
            </a:r>
          </a:p>
        </p:txBody>
      </p:sp>
      <p:pic>
        <p:nvPicPr>
          <p:cNvPr id="4" name="Content Placeholder 4" descr="1-brain.jpg">
            <a:extLst>
              <a:ext uri="{FF2B5EF4-FFF2-40B4-BE49-F238E27FC236}">
                <a16:creationId xmlns:a16="http://schemas.microsoft.com/office/drawing/2014/main" id="{6A3B619D-CAA7-854F-82A7-5A3937E27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70" r="-19870"/>
          <a:stretch>
            <a:fillRect/>
          </a:stretch>
        </p:blipFill>
        <p:spPr>
          <a:xfrm>
            <a:off x="1223152" y="1952372"/>
            <a:ext cx="6498823" cy="33208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B2F16D-C2DE-4340-BC9A-FF020A200A64}"/>
              </a:ext>
            </a:extLst>
          </p:cNvPr>
          <p:cNvCxnSpPr>
            <a:cxnSpLocks/>
          </p:cNvCxnSpPr>
          <p:nvPr/>
        </p:nvCxnSpPr>
        <p:spPr>
          <a:xfrm>
            <a:off x="2193181" y="2670219"/>
            <a:ext cx="505885" cy="74416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C43F3D-A05A-B342-B232-90AA46149E85}"/>
              </a:ext>
            </a:extLst>
          </p:cNvPr>
          <p:cNvCxnSpPr>
            <a:cxnSpLocks/>
          </p:cNvCxnSpPr>
          <p:nvPr/>
        </p:nvCxnSpPr>
        <p:spPr>
          <a:xfrm flipH="1">
            <a:off x="5757008" y="2534275"/>
            <a:ext cx="1636702" cy="4315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9DA27A-38A7-B24C-A916-B145FF495084}"/>
              </a:ext>
            </a:extLst>
          </p:cNvPr>
          <p:cNvCxnSpPr>
            <a:cxnSpLocks/>
          </p:cNvCxnSpPr>
          <p:nvPr/>
        </p:nvCxnSpPr>
        <p:spPr>
          <a:xfrm flipV="1">
            <a:off x="3659471" y="3708504"/>
            <a:ext cx="1477669" cy="1808512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A239F5-4C9C-D546-A9ED-D7B1F4D0249E}"/>
              </a:ext>
            </a:extLst>
          </p:cNvPr>
          <p:cNvCxnSpPr>
            <a:cxnSpLocks/>
          </p:cNvCxnSpPr>
          <p:nvPr/>
        </p:nvCxnSpPr>
        <p:spPr>
          <a:xfrm flipH="1" flipV="1">
            <a:off x="6418015" y="3721972"/>
            <a:ext cx="532804" cy="447700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78CE5D-C1B4-D64E-8C0B-1E703C19DC79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5730410" y="4691203"/>
            <a:ext cx="112065" cy="566370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4FBF24-F476-4A4D-B516-003A400A4C22}"/>
              </a:ext>
            </a:extLst>
          </p:cNvPr>
          <p:cNvCxnSpPr>
            <a:cxnSpLocks/>
          </p:cNvCxnSpPr>
          <p:nvPr/>
        </p:nvCxnSpPr>
        <p:spPr>
          <a:xfrm flipV="1">
            <a:off x="1631799" y="4632530"/>
            <a:ext cx="1832496" cy="707492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C9D15F5-B019-BA42-9757-F228455F04E8}"/>
              </a:ext>
            </a:extLst>
          </p:cNvPr>
          <p:cNvSpPr/>
          <p:nvPr/>
        </p:nvSpPr>
        <p:spPr>
          <a:xfrm>
            <a:off x="381724" y="4070042"/>
            <a:ext cx="2144768" cy="214476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3E2B60-C4C9-8748-9B3B-933BC5E51E06}"/>
              </a:ext>
            </a:extLst>
          </p:cNvPr>
          <p:cNvSpPr/>
          <p:nvPr/>
        </p:nvSpPr>
        <p:spPr>
          <a:xfrm>
            <a:off x="400594" y="4490315"/>
            <a:ext cx="2144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Temporal lobe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Involved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memory, learning and understanding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3CF824-7802-E848-A804-88D813163433}"/>
              </a:ext>
            </a:extLst>
          </p:cNvPr>
          <p:cNvSpPr/>
          <p:nvPr/>
        </p:nvSpPr>
        <p:spPr>
          <a:xfrm>
            <a:off x="3069306" y="4921943"/>
            <a:ext cx="1430753" cy="1430753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9897E5-E0AF-DC45-A155-917B5CEC2170}"/>
              </a:ext>
            </a:extLst>
          </p:cNvPr>
          <p:cNvSpPr/>
          <p:nvPr/>
        </p:nvSpPr>
        <p:spPr>
          <a:xfrm>
            <a:off x="3069306" y="5264702"/>
            <a:ext cx="1430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Language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and speech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8DD566-7FD4-FA40-BE41-BC3C6415F967}"/>
              </a:ext>
            </a:extLst>
          </p:cNvPr>
          <p:cNvSpPr/>
          <p:nvPr/>
        </p:nvSpPr>
        <p:spPr>
          <a:xfrm>
            <a:off x="4873962" y="4988407"/>
            <a:ext cx="1704852" cy="1704852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533F82-4797-BA4C-9776-D6612A900D50}"/>
              </a:ext>
            </a:extLst>
          </p:cNvPr>
          <p:cNvSpPr/>
          <p:nvPr/>
        </p:nvSpPr>
        <p:spPr>
          <a:xfrm>
            <a:off x="4928192" y="5257573"/>
            <a:ext cx="16044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Cerebellum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Involved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balance and movement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ED20A51-0DE0-774A-B08C-0CB6503011BA}"/>
              </a:ext>
            </a:extLst>
          </p:cNvPr>
          <p:cNvSpPr/>
          <p:nvPr/>
        </p:nvSpPr>
        <p:spPr>
          <a:xfrm>
            <a:off x="6366419" y="3696037"/>
            <a:ext cx="1835460" cy="1835460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BB801F-50F6-DD48-B564-8345AFA177B9}"/>
              </a:ext>
            </a:extLst>
          </p:cNvPr>
          <p:cNvSpPr/>
          <p:nvPr/>
        </p:nvSpPr>
        <p:spPr>
          <a:xfrm>
            <a:off x="6377795" y="4089905"/>
            <a:ext cx="1835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Occipital lobe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Helps us interpret what we see 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7060B32-8567-9F46-9953-41C6FD9DC111}"/>
              </a:ext>
            </a:extLst>
          </p:cNvPr>
          <p:cNvSpPr/>
          <p:nvPr/>
        </p:nvSpPr>
        <p:spPr>
          <a:xfrm>
            <a:off x="6889543" y="1588293"/>
            <a:ext cx="2144768" cy="214476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AD1ECB-8944-484E-BF60-298D9395C7D3}"/>
              </a:ext>
            </a:extLst>
          </p:cNvPr>
          <p:cNvSpPr/>
          <p:nvPr/>
        </p:nvSpPr>
        <p:spPr>
          <a:xfrm>
            <a:off x="6889543" y="1967797"/>
            <a:ext cx="2144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Parietal lobe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Supports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awareness of our surroundings and coordination 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D7814A-E57B-424C-89C8-93A7603A790A}"/>
              </a:ext>
            </a:extLst>
          </p:cNvPr>
          <p:cNvCxnSpPr>
            <a:cxnSpLocks/>
          </p:cNvCxnSpPr>
          <p:nvPr/>
        </p:nvCxnSpPr>
        <p:spPr>
          <a:xfrm>
            <a:off x="1942479" y="2592714"/>
            <a:ext cx="897562" cy="0"/>
          </a:xfrm>
          <a:prstGeom prst="straightConnector1">
            <a:avLst/>
          </a:prstGeom>
          <a:ln w="38100">
            <a:solidFill>
              <a:srgbClr val="27377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505252B-2122-7E45-94C3-A25D897753C8}"/>
              </a:ext>
            </a:extLst>
          </p:cNvPr>
          <p:cNvSpPr/>
          <p:nvPr/>
        </p:nvSpPr>
        <p:spPr>
          <a:xfrm>
            <a:off x="316072" y="1755794"/>
            <a:ext cx="2144768" cy="2144768"/>
          </a:xfrm>
          <a:prstGeom prst="ellipse">
            <a:avLst/>
          </a:prstGeom>
          <a:solidFill>
            <a:srgbClr val="C7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A6604D-2ECC-394F-B191-0F994B95EA69}"/>
              </a:ext>
            </a:extLst>
          </p:cNvPr>
          <p:cNvSpPr/>
          <p:nvPr/>
        </p:nvSpPr>
        <p:spPr>
          <a:xfrm>
            <a:off x="316072" y="2135298"/>
            <a:ext cx="2144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Frontal lobe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Involved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planning, solving problems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behaviour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3374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950976" y="990165"/>
            <a:ext cx="8193024" cy="12674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Living with Lewy body dementia:   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 short film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C07F01D0-C9D9-4541-8C8F-A71E6165C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2471618"/>
            <a:ext cx="6054125" cy="339621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2D5A54-DBE9-D14D-897C-B89956ECB205}"/>
              </a:ext>
            </a:extLst>
          </p:cNvPr>
          <p:cNvSpPr txBox="1">
            <a:spLocks/>
          </p:cNvSpPr>
          <p:nvPr/>
        </p:nvSpPr>
        <p:spPr>
          <a:xfrm>
            <a:off x="950976" y="1907342"/>
            <a:ext cx="7718462" cy="7985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Living with Lewy body dementia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(click on link to watch)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0439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9033" y="2335354"/>
            <a:ext cx="44565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Difficulty with getting a diagnosis/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differing symptoms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(Walker et al 2015)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Poor understanding/recognition by professionals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(Thomas et al 2016)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Poorer quality of life &amp; well being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(IDEAL study, Clare et al 2019, Wu et al 2018)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Family carers: higher stress levels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(Lee et al 2013, Leggett et al 2010)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Numerous and complex/troublesome symptoms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(Taylor et al 2018, Ballard et al 2013, Aarsland et al 2004)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Medication risks/contra-indication’s – severe reaction to antipsychotics in 50%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(Taylor et al 2018)</a:t>
            </a:r>
          </a:p>
        </p:txBody>
      </p:sp>
      <p:sp>
        <p:nvSpPr>
          <p:cNvPr id="3" name="Rectangle 2"/>
          <p:cNvSpPr/>
          <p:nvPr/>
        </p:nvSpPr>
        <p:spPr>
          <a:xfrm>
            <a:off x="5360889" y="2335354"/>
            <a:ext cx="357909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Lack of information/post diagnostic support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(Killen et al 2015)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Poorer prognosis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Rongve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 2016,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Price et al 2017)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Increased hospitalisation &amp; poorer outcomes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Mueller et al 2018)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07E"/>
              </a:buClr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Poor co-ordination of care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(Galvin et al 2010)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07E"/>
              </a:buClr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Families not receiving timely support and information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07E"/>
              </a:buClr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(Bentley et al 2020)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29033" y="1259087"/>
            <a:ext cx="7413003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dementia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Challenges for families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64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730997" y="1169737"/>
            <a:ext cx="7413003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Low quality of life in Lewy body dementia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79B26-D58F-AA4C-852C-C998C9769514}"/>
              </a:ext>
            </a:extLst>
          </p:cNvPr>
          <p:cNvSpPr/>
          <p:nvPr/>
        </p:nvSpPr>
        <p:spPr>
          <a:xfrm>
            <a:off x="950976" y="5675275"/>
            <a:ext cx="3308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Wu et al,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13D30E1-560D-8C46-8311-E710A6BE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7" y="1933464"/>
            <a:ext cx="758118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545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232114" y="1113116"/>
            <a:ext cx="7413003" cy="783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Recognising family carers’ needs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99B4EE-4243-FE48-8F30-84D60F3E8AE5}"/>
              </a:ext>
            </a:extLst>
          </p:cNvPr>
          <p:cNvSpPr txBox="1"/>
          <p:nvPr/>
        </p:nvSpPr>
        <p:spPr>
          <a:xfrm>
            <a:off x="1232114" y="5607525"/>
            <a:ext cx="5702779" cy="307777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https://</a:t>
            </a:r>
            <a:r>
              <a:rPr kumimoji="0" lang="en-GB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www.dementiastatistics.org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/statistics/impact-on-carers/</a:t>
            </a:r>
            <a:endParaRPr kumimoji="0" lang="en-GB" sz="1050" b="0" i="0" u="sng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AAECC41-479F-1142-9502-83F21436F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57" y="3787556"/>
            <a:ext cx="2556184" cy="1656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7F81D-198E-9741-BA28-9DE1A7ECB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59" y="1697076"/>
            <a:ext cx="3637390" cy="202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C02FB-BE02-4342-A0BA-33A488E89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18" y="3789803"/>
            <a:ext cx="4029332" cy="1656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31ABA-A485-AD43-BE84-EBE11EC8A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919" y="1697076"/>
            <a:ext cx="3272876" cy="20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1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3C7E5-A3A3-1E45-AA71-0841EA88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088" y="1611048"/>
            <a:ext cx="4127336" cy="408227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976803" y="1169851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Why support family caregivers?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84FBED-98E0-C94B-8029-D872F5957DCF}"/>
              </a:ext>
            </a:extLst>
          </p:cNvPr>
          <p:cNvSpPr txBox="1">
            <a:spLocks/>
          </p:cNvSpPr>
          <p:nvPr/>
        </p:nvSpPr>
        <p:spPr>
          <a:xfrm>
            <a:off x="875302" y="1795616"/>
            <a:ext cx="4424285" cy="34865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Prevalence of depression among carers 	of people with dementia is estimated 	at between 40-60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% 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Redinbaugh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 al 1995, Chan et al 2013)</a:t>
            </a:r>
            <a:br>
              <a:rPr lang="en-GB" sz="1200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</a:br>
            <a:br>
              <a:rPr lang="en-GB" sz="1200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•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Caregivers of people with dementia have 	higher stress levels than other caregivers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Rosenvinge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 al 1998)</a:t>
            </a:r>
            <a:br>
              <a:rPr lang="en-GB" sz="1600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•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Behaviour disturbance and high level of 	neuropsychiatric disturbance is the most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consistent predictor of carer burden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(Coen et al 1997, Sink et al 2006, Gallagher et al 2011,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Chiao et al 2015)</a:t>
            </a:r>
            <a:b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6803" y="4651204"/>
            <a:ext cx="4522561" cy="1261884"/>
          </a:xfrm>
          <a:prstGeom prst="rect">
            <a:avLst/>
          </a:prstGeom>
          <a:solidFill>
            <a:srgbClr val="C7E7EE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Even at early stages of cognitive impairment spouses assume the role of family caregiver and can experience both caregiver burden and psychiatric morbidity associated with the role.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(Nolan 2001)</a:t>
            </a:r>
          </a:p>
        </p:txBody>
      </p:sp>
    </p:spTree>
    <p:extLst>
      <p:ext uri="{BB962C8B-B14F-4D97-AF65-F5344CB8AC3E}">
        <p14:creationId xmlns:p14="http://schemas.microsoft.com/office/powerpoint/2010/main" val="6388404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607262-6965-F84C-B008-650573B9C538}"/>
              </a:ext>
            </a:extLst>
          </p:cNvPr>
          <p:cNvSpPr/>
          <p:nvPr/>
        </p:nvSpPr>
        <p:spPr>
          <a:xfrm>
            <a:off x="2670886" y="1547861"/>
            <a:ext cx="4057654" cy="4057652"/>
          </a:xfrm>
          <a:prstGeom prst="ellipse">
            <a:avLst/>
          </a:prstGeom>
          <a:solidFill>
            <a:srgbClr val="C9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B14F9-FF24-5049-AA1A-E3EE151828E8}"/>
              </a:ext>
            </a:extLst>
          </p:cNvPr>
          <p:cNvSpPr txBox="1"/>
          <p:nvPr/>
        </p:nvSpPr>
        <p:spPr>
          <a:xfrm>
            <a:off x="2760585" y="2324117"/>
            <a:ext cx="388752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The stresses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or difficulties of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caring are best understood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from a subjective rather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than an objective perspective, with the circumstances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of care being less important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than a carer’s perception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of them. </a:t>
            </a:r>
            <a:b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</a:b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Nolan 2001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517FC-9838-414D-A877-5CDAA7DABC43}"/>
              </a:ext>
            </a:extLst>
          </p:cNvPr>
          <p:cNvSpPr txBox="1"/>
          <p:nvPr/>
        </p:nvSpPr>
        <p:spPr>
          <a:xfrm>
            <a:off x="3334347" y="1815653"/>
            <a:ext cx="593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F2CE5-F3EE-DB4A-8FBD-AF437E1C35C4}"/>
              </a:ext>
            </a:extLst>
          </p:cNvPr>
          <p:cNvSpPr txBox="1"/>
          <p:nvPr/>
        </p:nvSpPr>
        <p:spPr>
          <a:xfrm>
            <a:off x="5256355" y="4414063"/>
            <a:ext cx="593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78504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CFFF801-A0EA-2C44-BFBE-F9371CF081FC}"/>
              </a:ext>
            </a:extLst>
          </p:cNvPr>
          <p:cNvGrpSpPr/>
          <p:nvPr/>
        </p:nvGrpSpPr>
        <p:grpSpPr>
          <a:xfrm>
            <a:off x="1008642" y="2719094"/>
            <a:ext cx="2361918" cy="2240531"/>
            <a:chOff x="4909111" y="1598787"/>
            <a:chExt cx="2361918" cy="22405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280EA5-DCCE-DE42-A9EB-47A4A73A93CF}"/>
                </a:ext>
              </a:extLst>
            </p:cNvPr>
            <p:cNvSpPr/>
            <p:nvPr/>
          </p:nvSpPr>
          <p:spPr>
            <a:xfrm>
              <a:off x="4909111" y="1598787"/>
              <a:ext cx="2361918" cy="2240531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93900E-FBC4-5243-A358-D4D30EA8368E}"/>
                </a:ext>
              </a:extLst>
            </p:cNvPr>
            <p:cNvSpPr txBox="1"/>
            <p:nvPr/>
          </p:nvSpPr>
          <p:spPr>
            <a:xfrm>
              <a:off x="4909111" y="1598787"/>
              <a:ext cx="2361918" cy="2240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73777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•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Physical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73777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•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Emotional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73777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•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Financial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73777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•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Role adaptation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D3C1A3-325B-F947-8573-7F04D005E9A5}"/>
              </a:ext>
            </a:extLst>
          </p:cNvPr>
          <p:cNvGrpSpPr/>
          <p:nvPr/>
        </p:nvGrpSpPr>
        <p:grpSpPr>
          <a:xfrm>
            <a:off x="3539191" y="2719094"/>
            <a:ext cx="2361918" cy="2240531"/>
            <a:chOff x="4909111" y="1598787"/>
            <a:chExt cx="2361918" cy="22405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2AD59F-85C0-6B41-B576-EF6A1D488798}"/>
                </a:ext>
              </a:extLst>
            </p:cNvPr>
            <p:cNvSpPr/>
            <p:nvPr/>
          </p:nvSpPr>
          <p:spPr>
            <a:xfrm>
              <a:off x="4909111" y="1598787"/>
              <a:ext cx="2361918" cy="2240531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6F3BE3-18AA-E049-B073-F212E99C65EB}"/>
                </a:ext>
              </a:extLst>
            </p:cNvPr>
            <p:cNvSpPr txBox="1"/>
            <p:nvPr/>
          </p:nvSpPr>
          <p:spPr>
            <a:xfrm>
              <a:off x="4909111" y="1598787"/>
              <a:ext cx="2361918" cy="2240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0" marR="0" lvl="1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>
                  <a:tab pos="180000" algn="l"/>
                </a:tabLst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C8A54D-9B16-6F4F-96C2-A1A532F4CBD4}"/>
              </a:ext>
            </a:extLst>
          </p:cNvPr>
          <p:cNvGrpSpPr/>
          <p:nvPr/>
        </p:nvGrpSpPr>
        <p:grpSpPr>
          <a:xfrm>
            <a:off x="6080372" y="2719094"/>
            <a:ext cx="2361918" cy="2240531"/>
            <a:chOff x="4909111" y="1598787"/>
            <a:chExt cx="2361918" cy="22405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BF09EAE-7E69-274C-8A69-A3C01E16CEDE}"/>
                </a:ext>
              </a:extLst>
            </p:cNvPr>
            <p:cNvSpPr/>
            <p:nvPr/>
          </p:nvSpPr>
          <p:spPr>
            <a:xfrm>
              <a:off x="4909111" y="1598787"/>
              <a:ext cx="2361918" cy="2240531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249074-3AF4-4249-B89D-CB1CD45ECBE5}"/>
                </a:ext>
              </a:extLst>
            </p:cNvPr>
            <p:cNvSpPr txBox="1"/>
            <p:nvPr/>
          </p:nvSpPr>
          <p:spPr>
            <a:xfrm>
              <a:off x="4909111" y="1598787"/>
              <a:ext cx="2361918" cy="2240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0" marR="0" lvl="1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73777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•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Different ways of coping:   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  emotion focused,  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  problem solving and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  dysfunctional coping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  <a:p>
              <a:pPr marL="0" marR="0" lvl="1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73777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•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Consider: </a:t>
              </a:r>
            </a:p>
            <a:p>
              <a:pPr marL="114300" marR="0" lvl="2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– Ability to care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  <a:p>
              <a:pPr marL="114300" marR="0" lvl="2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– Resources to care</a:t>
              </a:r>
            </a:p>
            <a:p>
              <a:pPr marL="114300" marR="0" lvl="2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– Demands of care</a:t>
              </a:r>
            </a:p>
            <a:p>
              <a:pPr marL="114300" marR="0" lvl="2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– Impact of care</a:t>
              </a:r>
            </a:p>
            <a:p>
              <a:pPr marL="114300" marR="0" lvl="2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– Wish to care</a:t>
              </a:r>
            </a:p>
          </p:txBody>
        </p: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A09728E9-FD86-7248-882B-D0CC73297C83}"/>
              </a:ext>
            </a:extLst>
          </p:cNvPr>
          <p:cNvSpPr txBox="1">
            <a:spLocks/>
          </p:cNvSpPr>
          <p:nvPr/>
        </p:nvSpPr>
        <p:spPr>
          <a:xfrm>
            <a:off x="1008642" y="1245799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Understanding caregiving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5B8A6-9BC1-6444-983B-B466033E8184}"/>
              </a:ext>
            </a:extLst>
          </p:cNvPr>
          <p:cNvSpPr/>
          <p:nvPr/>
        </p:nvSpPr>
        <p:spPr>
          <a:xfrm>
            <a:off x="1008642" y="5050102"/>
            <a:ext cx="5991926" cy="1221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Predictors of meaning i.e.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caregivers who derive something positive out of caregiving have better well-being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Quinn, Clare and Woods 2012)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7740FE-CD10-614E-B682-CD3B05E00654}"/>
              </a:ext>
            </a:extLst>
          </p:cNvPr>
          <p:cNvGrpSpPr/>
          <p:nvPr/>
        </p:nvGrpSpPr>
        <p:grpSpPr>
          <a:xfrm>
            <a:off x="1008642" y="1772884"/>
            <a:ext cx="2361918" cy="802382"/>
            <a:chOff x="12452" y="721432"/>
            <a:chExt cx="2361918" cy="8023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C8F788-366D-5341-8100-02FF50331423}"/>
                </a:ext>
              </a:extLst>
            </p:cNvPr>
            <p:cNvSpPr/>
            <p:nvPr/>
          </p:nvSpPr>
          <p:spPr>
            <a:xfrm>
              <a:off x="12452" y="721432"/>
              <a:ext cx="2361918" cy="802382"/>
            </a:xfrm>
            <a:prstGeom prst="rect">
              <a:avLst/>
            </a:prstGeom>
            <a:solidFill>
              <a:srgbClr val="273777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8FCAE6-011E-744F-B303-01D7E3FB9BE6}"/>
                </a:ext>
              </a:extLst>
            </p:cNvPr>
            <p:cNvSpPr txBox="1"/>
            <p:nvPr/>
          </p:nvSpPr>
          <p:spPr>
            <a:xfrm>
              <a:off x="12452" y="721432"/>
              <a:ext cx="2361918" cy="802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Carer Burden </a:t>
              </a:r>
              <a:br>
                <a:rPr kumimoji="0" lang="en-GB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</a:br>
              <a:r>
                <a:rPr kumimoji="0" lang="en-GB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&amp; Stress</a:t>
              </a:r>
              <a:endParaRPr kumimoji="0" lang="en-GB" sz="21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732704-2783-C74C-94E7-087F10262409}"/>
              </a:ext>
            </a:extLst>
          </p:cNvPr>
          <p:cNvGrpSpPr/>
          <p:nvPr/>
        </p:nvGrpSpPr>
        <p:grpSpPr>
          <a:xfrm>
            <a:off x="3539191" y="1772884"/>
            <a:ext cx="2361918" cy="802382"/>
            <a:chOff x="12452" y="721432"/>
            <a:chExt cx="2361918" cy="80238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8DC8D1-4E0A-CA48-89B1-49D8BFBCCAFA}"/>
                </a:ext>
              </a:extLst>
            </p:cNvPr>
            <p:cNvSpPr/>
            <p:nvPr/>
          </p:nvSpPr>
          <p:spPr>
            <a:xfrm>
              <a:off x="12452" y="721432"/>
              <a:ext cx="2361918" cy="802382"/>
            </a:xfrm>
            <a:prstGeom prst="rect">
              <a:avLst/>
            </a:prstGeom>
            <a:solidFill>
              <a:srgbClr val="273777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8CC2E1-F251-2043-AA2B-0E61222CF5A1}"/>
                </a:ext>
              </a:extLst>
            </p:cNvPr>
            <p:cNvSpPr txBox="1"/>
            <p:nvPr/>
          </p:nvSpPr>
          <p:spPr>
            <a:xfrm>
              <a:off x="12452" y="721432"/>
              <a:ext cx="2361918" cy="802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Positive aspects of caring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291DD2-22E4-7647-9094-4CBF5D335255}"/>
              </a:ext>
            </a:extLst>
          </p:cNvPr>
          <p:cNvGrpSpPr/>
          <p:nvPr/>
        </p:nvGrpSpPr>
        <p:grpSpPr>
          <a:xfrm>
            <a:off x="6080372" y="1772884"/>
            <a:ext cx="2361918" cy="802382"/>
            <a:chOff x="12452" y="721432"/>
            <a:chExt cx="2361918" cy="8023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3853C6-3CC0-C546-B31B-90F4DB01F1A4}"/>
                </a:ext>
              </a:extLst>
            </p:cNvPr>
            <p:cNvSpPr/>
            <p:nvPr/>
          </p:nvSpPr>
          <p:spPr>
            <a:xfrm>
              <a:off x="12452" y="721432"/>
              <a:ext cx="2361918" cy="802382"/>
            </a:xfrm>
            <a:prstGeom prst="rect">
              <a:avLst/>
            </a:prstGeom>
            <a:solidFill>
              <a:srgbClr val="273777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632E26-5EA2-0547-AEC3-7E297D2A4FFF}"/>
                </a:ext>
              </a:extLst>
            </p:cNvPr>
            <p:cNvSpPr txBox="1"/>
            <p:nvPr/>
          </p:nvSpPr>
          <p:spPr>
            <a:xfrm>
              <a:off x="12452" y="721432"/>
              <a:ext cx="2361918" cy="802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Resilience/ coping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628104" y="2809571"/>
            <a:ext cx="21827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Role acquisition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Satisfaction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Mutuality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Meaning &amp; motivation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in caregiving </a:t>
            </a:r>
          </a:p>
        </p:txBody>
      </p:sp>
    </p:spTree>
    <p:extLst>
      <p:ext uri="{BB962C8B-B14F-4D97-AF65-F5344CB8AC3E}">
        <p14:creationId xmlns:p14="http://schemas.microsoft.com/office/powerpoint/2010/main" val="12230623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btitle 2">
            <a:extLst>
              <a:ext uri="{FF2B5EF4-FFF2-40B4-BE49-F238E27FC236}">
                <a16:creationId xmlns:a16="http://schemas.microsoft.com/office/drawing/2014/main" id="{4A050CF4-0CCB-3843-BB73-CD2E4AB1EE31}"/>
              </a:ext>
            </a:extLst>
          </p:cNvPr>
          <p:cNvSpPr txBox="1">
            <a:spLocks/>
          </p:cNvSpPr>
          <p:nvPr/>
        </p:nvSpPr>
        <p:spPr>
          <a:xfrm>
            <a:off x="1008642" y="1869989"/>
            <a:ext cx="7636476" cy="3742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Individualised, psycho-educational, skills-training programmes  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e.g. REACH II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(Belle et al 2006, Cheung et al 2014)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CBT based interventions: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Focus on coping strategies: Emotion focused, problem solving &amp; reducing dysfunctional strategies e.g. START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(Livingston et al 2013)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Cognitive reframing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– identify and modify negative beliefs and interpretations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Vernooij-Dassen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et al 2011)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Family/ couple work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– focus on relationships and preferences/values e.g. SHARE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Whitlach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2014)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Psychoeducation and peer support groups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– Professionally-led support groups for caregivers of people with dementia found to be “significantly effective”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Chien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, Chu, Guo, Liao et al., 2011) 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2FF19B48-E8B9-464C-B08F-C640369D8C82}"/>
              </a:ext>
            </a:extLst>
          </p:cNvPr>
          <p:cNvSpPr txBox="1">
            <a:spLocks/>
          </p:cNvSpPr>
          <p:nvPr/>
        </p:nvSpPr>
        <p:spPr>
          <a:xfrm>
            <a:off x="1008642" y="1316084"/>
            <a:ext cx="7636476" cy="527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What supports family caregivers – the evidence?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6" name="Date Placeholder 1">
            <a:extLst>
              <a:ext uri="{FF2B5EF4-FFF2-40B4-BE49-F238E27FC236}">
                <a16:creationId xmlns:a16="http://schemas.microsoft.com/office/drawing/2014/main" id="{2FCA49CA-18C5-B743-AD47-A44836D1F93E}"/>
              </a:ext>
            </a:extLst>
          </p:cNvPr>
          <p:cNvSpPr txBox="1">
            <a:spLocks/>
          </p:cNvSpPr>
          <p:nvPr/>
        </p:nvSpPr>
        <p:spPr>
          <a:xfrm>
            <a:off x="1008642" y="5538476"/>
            <a:ext cx="6912768" cy="4841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https://www.nice.org.uk/guidance/ng97/chapter/Recommendations#supporting-carers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73777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817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btitle 2">
            <a:extLst>
              <a:ext uri="{FF2B5EF4-FFF2-40B4-BE49-F238E27FC236}">
                <a16:creationId xmlns:a16="http://schemas.microsoft.com/office/drawing/2014/main" id="{4A050CF4-0CCB-3843-BB73-CD2E4AB1EE31}"/>
              </a:ext>
            </a:extLst>
          </p:cNvPr>
          <p:cNvSpPr txBox="1">
            <a:spLocks/>
          </p:cNvSpPr>
          <p:nvPr/>
        </p:nvSpPr>
        <p:spPr>
          <a:xfrm>
            <a:off x="1455656" y="1869989"/>
            <a:ext cx="7636476" cy="3742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Psychoeducation – specific to Lewy body dementia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Can help reduce distress in relation to management of hallucinations, 	apathy, delusions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Individualised and tailored interventions should be offered – one to 	one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or via a group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Targeted information is required on specific symptoms especially 	hallucinations, delusions, daytime somnolence, depression, anxiety, 	apathy, sleep disturbance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Support for family carers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developing coping strategies (e.g.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STrAtegies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	for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RelaTives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- START - adapted for Lewy Body dementia) can reduce 	anxiety/depression and improve quality of life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•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Group interventions specific to LBD may enhance understanding and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 reduce isolation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2FF19B48-E8B9-464C-B08F-C640369D8C82}"/>
              </a:ext>
            </a:extLst>
          </p:cNvPr>
          <p:cNvSpPr txBox="1">
            <a:spLocks/>
          </p:cNvSpPr>
          <p:nvPr/>
        </p:nvSpPr>
        <p:spPr>
          <a:xfrm>
            <a:off x="1455656" y="952109"/>
            <a:ext cx="8069344" cy="11138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Solutions for supporting families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 Lewy body dementia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970FAF-BA96-1C44-A894-095B2E174611}"/>
              </a:ext>
            </a:extLst>
          </p:cNvPr>
          <p:cNvSpPr/>
          <p:nvPr/>
        </p:nvSpPr>
        <p:spPr>
          <a:xfrm>
            <a:off x="1455656" y="5746027"/>
            <a:ext cx="4449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Killen et al 2015 &amp; 2021, Zweig &amp; Galvin 2014, Foley et al 2020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929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19" y="2125397"/>
            <a:ext cx="1451897" cy="2073261"/>
          </a:xfrm>
          <a:prstGeom prst="rect">
            <a:avLst/>
          </a:prstGeom>
          <a:ln w="6350">
            <a:solidFill>
              <a:srgbClr val="273777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96919" y="4412173"/>
            <a:ext cx="6483133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3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b="1" dirty="0">
                <a:solidFill>
                  <a:srgbClr val="273777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Information leaflets about Lewy body dementia available at </a:t>
            </a:r>
            <a:r>
              <a:rPr lang="en-GB" sz="1600" dirty="0">
                <a:solidFill>
                  <a:srgbClr val="00A3DB"/>
                </a:solidFill>
                <a:latin typeface="Trebuchet MS" panose="020B060302020202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www.lewybody.org</a:t>
            </a:r>
            <a:endParaRPr lang="en-GB" sz="1600" dirty="0">
              <a:solidFill>
                <a:srgbClr val="00A3DB"/>
              </a:solidFill>
              <a:latin typeface="Trebuchet MS" panose="020B0603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116" y="2133310"/>
            <a:ext cx="1460757" cy="2065348"/>
          </a:xfrm>
          <a:prstGeom prst="rect">
            <a:avLst/>
          </a:prstGeom>
          <a:ln w="6350">
            <a:solidFill>
              <a:srgbClr val="273777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01" y="2133310"/>
            <a:ext cx="1462192" cy="2065348"/>
          </a:xfrm>
          <a:prstGeom prst="rect">
            <a:avLst/>
          </a:prstGeom>
          <a:ln w="6350">
            <a:solidFill>
              <a:srgbClr val="273777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7D47E8-32BC-1391-D640-3F09F4A8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721" y="2118784"/>
            <a:ext cx="1459331" cy="2079874"/>
          </a:xfrm>
          <a:prstGeom prst="rect">
            <a:avLst/>
          </a:prstGeom>
          <a:ln w="6350">
            <a:solidFill>
              <a:srgbClr val="273777"/>
            </a:solidFill>
          </a:ln>
        </p:spPr>
      </p:pic>
    </p:spTree>
    <p:extLst>
      <p:ext uri="{BB962C8B-B14F-4D97-AF65-F5344CB8AC3E}">
        <p14:creationId xmlns:p14="http://schemas.microsoft.com/office/powerpoint/2010/main" val="36175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E3A634CE-BABC-0840-8AB4-41EEA1273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74" y="926583"/>
            <a:ext cx="3878921" cy="55357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1723239" y="2210139"/>
            <a:ext cx="3581695" cy="29686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body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</a:t>
            </a:r>
            <a:br>
              <a:rPr lang="en-GB" sz="4000" dirty="0">
                <a:solidFill>
                  <a:srgbClr val="273777"/>
                </a:solidFill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Terminology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B2F16D-C2DE-4340-BC9A-FF020A200A64}"/>
              </a:ext>
            </a:extLst>
          </p:cNvPr>
          <p:cNvCxnSpPr>
            <a:cxnSpLocks/>
          </p:cNvCxnSpPr>
          <p:nvPr/>
        </p:nvCxnSpPr>
        <p:spPr>
          <a:xfrm>
            <a:off x="2193181" y="2670219"/>
            <a:ext cx="505885" cy="74416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3444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3563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99782FC-84AA-B844-96A8-8C3CDFE89892}"/>
              </a:ext>
            </a:extLst>
          </p:cNvPr>
          <p:cNvSpPr txBox="1">
            <a:spLocks/>
          </p:cNvSpPr>
          <p:nvPr/>
        </p:nvSpPr>
        <p:spPr>
          <a:xfrm>
            <a:off x="831272" y="2357945"/>
            <a:ext cx="8312728" cy="47370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00A3DB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Lewy body disease =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(PD),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Parkinson’s disease dementia (PDD)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7377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Dementia with Lewy bodies (DLB)</a:t>
            </a: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90C38-07A4-AB48-BFA2-35FC4E6A1609}"/>
              </a:ext>
            </a:extLst>
          </p:cNvPr>
          <p:cNvSpPr/>
          <p:nvPr/>
        </p:nvSpPr>
        <p:spPr>
          <a:xfrm>
            <a:off x="4661334" y="5345442"/>
            <a:ext cx="1430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Dementia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/>
              </a:rPr>
              <a:t>With Ley Body (DLB)</a:t>
            </a:r>
          </a:p>
        </p:txBody>
      </p:sp>
    </p:spTree>
    <p:extLst>
      <p:ext uri="{BB962C8B-B14F-4D97-AF65-F5344CB8AC3E}">
        <p14:creationId xmlns:p14="http://schemas.microsoft.com/office/powerpoint/2010/main" val="31088484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ewy Bod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wy Bod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12412</TotalTime>
  <Words>6136</Words>
  <Application>Microsoft Office PowerPoint</Application>
  <PresentationFormat>On-screen Show (4:3)</PresentationFormat>
  <Paragraphs>621</Paragraphs>
  <Slides>80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89" baseType="lpstr">
      <vt:lpstr>Arial</vt:lpstr>
      <vt:lpstr>Bariol Bold</vt:lpstr>
      <vt:lpstr>Calibri</vt:lpstr>
      <vt:lpstr>Trebuchet MS</vt:lpstr>
      <vt:lpstr>Verdana</vt:lpstr>
      <vt:lpstr>Wingdings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developments in dementia </vt:lpstr>
      <vt:lpstr>Join Dementia Research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Rachel Thompson</cp:lastModifiedBy>
  <cp:revision>270</cp:revision>
  <dcterms:created xsi:type="dcterms:W3CDTF">2020-11-09T11:17:47Z</dcterms:created>
  <dcterms:modified xsi:type="dcterms:W3CDTF">2023-07-19T13:10:50Z</dcterms:modified>
</cp:coreProperties>
</file>